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31074abf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31074abf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30b9998dd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30b9998dd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30b9998dd_0_1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30b9998dd_0_1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30b9998dd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e30b9998dd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30b9998dd_0_1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30b9998dd_0_1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5b0fcba6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5b0fcba6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5b0fcba67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e5b0fcba67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5b0fcba6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5b0fcba6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5b0fcba6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5b0fcba6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30b9998dd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e30b9998dd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e30b9998dd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e30b9998dd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30b9998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30b9998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30b9998d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e30b9998d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30b9998d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e30b9998d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30b9998d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e30b9998d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e30b9998d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e30b9998d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e30b9998d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e30b9998d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e30b9998dd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e30b9998d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e30b9998d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e30b9998d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e30b9998d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e30b9998d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e30b9998d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e30b9998d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e30b9998dd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e30b9998dd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e30b9998dd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e30b9998dd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e30b9998dd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e30b9998dd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e30b9998dd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e30b9998dd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e30b9998dd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e30b9998dd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e30b9998dd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e30b9998dd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e30b9998dd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e30b9998dd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e30b9998dd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e30b9998dd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e30b9998dd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e30b9998dd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e30b9998dd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e30b9998dd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e30b9998dd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e30b9998dd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e30b9998dd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e30b9998dd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3b426a70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3b426a70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e30b9998dd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e30b9998dd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e30b9998dd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e30b9998dd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e30b9998dd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e30b9998dd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e30b9998dd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e30b9998dd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e30b9998dd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e30b9998dd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e30b9998dd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e30b9998dd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e30b9998dd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e30b9998dd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e30b9998dd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e30b9998dd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e30b9998dd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e30b9998dd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e30b9998dd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e30b9998dd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30b9998dd_0_1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30b9998dd_0_1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e30b9998dd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e30b9998dd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e30b9998dd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e30b9998dd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e30b9998dd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e30b9998dd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e30b9998dd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e30b9998dd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e30b9998dd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e30b9998dd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e30b9998dd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e30b9998dd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5b0fcba6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5b0fcba6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30b9998dd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30b9998dd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30b9998dd_0_9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30b9998dd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30b9998dd_0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30b9998dd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Relationship Id="rId6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1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Relationship Id="rId4" Type="http://schemas.openxmlformats.org/officeDocument/2006/relationships/image" Target="../media/image18.png"/><Relationship Id="rId5" Type="http://schemas.openxmlformats.org/officeDocument/2006/relationships/image" Target="../media/image26.png"/><Relationship Id="rId6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59" name="Google Shape;59;p13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581475" y="1703000"/>
            <a:ext cx="6130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>
                <a:solidFill>
                  <a:srgbClr val="3C78D8"/>
                </a:solidFill>
              </a:rPr>
              <a:t>Progress Report </a:t>
            </a:r>
            <a:endParaRPr sz="4000">
              <a:solidFill>
                <a:srgbClr val="3C78D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3C78D8"/>
                </a:solidFill>
              </a:rPr>
              <a:t>7</a:t>
            </a:r>
            <a:r>
              <a:rPr lang="ko" sz="3000">
                <a:solidFill>
                  <a:srgbClr val="3C78D8"/>
                </a:solidFill>
              </a:rPr>
              <a:t>/19</a:t>
            </a:r>
            <a:endParaRPr sz="30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2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196" name="Google Shape;196;p22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0" y="0"/>
            <a:ext cx="5362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3C78D8"/>
                </a:solidFill>
              </a:rPr>
              <a:t>Markov Model - Sub model (Female)</a:t>
            </a:r>
            <a:endParaRPr sz="2500">
              <a:solidFill>
                <a:srgbClr val="3C78D8"/>
              </a:solidFill>
            </a:endParaRPr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325" y="597963"/>
            <a:ext cx="7169742" cy="394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209" name="Google Shape;209;p23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11" name="Google Shape;211;p23"/>
          <p:cNvSpPr txBox="1"/>
          <p:nvPr/>
        </p:nvSpPr>
        <p:spPr>
          <a:xfrm>
            <a:off x="0" y="0"/>
            <a:ext cx="4118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3C78D8"/>
                </a:solidFill>
              </a:rPr>
              <a:t>Markov Model - full model</a:t>
            </a:r>
            <a:endParaRPr sz="2500">
              <a:solidFill>
                <a:srgbClr val="3C78D8"/>
              </a:solidFill>
            </a:endParaRPr>
          </a:p>
        </p:txBody>
      </p:sp>
      <p:sp>
        <p:nvSpPr>
          <p:cNvPr id="212" name="Google Shape;212;p23"/>
          <p:cNvSpPr txBox="1"/>
          <p:nvPr/>
        </p:nvSpPr>
        <p:spPr>
          <a:xfrm>
            <a:off x="1435575" y="657925"/>
            <a:ext cx="649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Model : HBV + HCV + Others + Cirrhosis + DM + FLD + ALC + SMK + OBE + family_hist</a:t>
            </a:r>
            <a:endParaRPr b="1" sz="1200"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950" y="1027225"/>
            <a:ext cx="6444104" cy="34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4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223" name="Google Shape;223;p24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313" y="597963"/>
            <a:ext cx="7211776" cy="394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 txBox="1"/>
          <p:nvPr/>
        </p:nvSpPr>
        <p:spPr>
          <a:xfrm>
            <a:off x="0" y="0"/>
            <a:ext cx="4906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3C78D8"/>
                </a:solidFill>
              </a:rPr>
              <a:t>Markov Model - full model (Male)</a:t>
            </a:r>
            <a:endParaRPr sz="25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5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5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5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236" name="Google Shape;236;p25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238" name="Google Shape;2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375" y="597950"/>
            <a:ext cx="7239650" cy="394757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/>
        </p:nvSpPr>
        <p:spPr>
          <a:xfrm>
            <a:off x="0" y="0"/>
            <a:ext cx="5298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3C78D8"/>
                </a:solidFill>
              </a:rPr>
              <a:t>Markov Model - full model (Female)</a:t>
            </a:r>
            <a:endParaRPr sz="25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6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249" name="Google Shape;249;p26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251" name="Google Shape;2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9325"/>
            <a:ext cx="8839202" cy="2604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/>
          <p:nvPr/>
        </p:nvSpPr>
        <p:spPr>
          <a:xfrm>
            <a:off x="-82067" y="5992725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7"/>
          <p:cNvSpPr/>
          <p:nvPr/>
        </p:nvSpPr>
        <p:spPr>
          <a:xfrm>
            <a:off x="2958730" y="5992725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7"/>
          <p:cNvSpPr/>
          <p:nvPr/>
        </p:nvSpPr>
        <p:spPr>
          <a:xfrm>
            <a:off x="-82070" y="5992725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"/>
          <p:cNvSpPr txBox="1"/>
          <p:nvPr>
            <p:ph idx="12" type="sldNum"/>
          </p:nvPr>
        </p:nvSpPr>
        <p:spPr>
          <a:xfrm>
            <a:off x="8466583" y="59508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60" name="Google Shape;260;p27"/>
          <p:cNvSpPr txBox="1"/>
          <p:nvPr/>
        </p:nvSpPr>
        <p:spPr>
          <a:xfrm>
            <a:off x="7705003" y="5989100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261" name="Google Shape;261;p27"/>
          <p:cNvSpPr txBox="1"/>
          <p:nvPr/>
        </p:nvSpPr>
        <p:spPr>
          <a:xfrm>
            <a:off x="1110501" y="5989100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3973051" y="5989100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63" name="Google Shape;263;p27"/>
          <p:cNvSpPr txBox="1"/>
          <p:nvPr/>
        </p:nvSpPr>
        <p:spPr>
          <a:xfrm>
            <a:off x="270950" y="948450"/>
            <a:ext cx="789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244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333333"/>
                </a:solidFill>
              </a:rPr>
              <a:t>Result</a:t>
            </a:r>
            <a:r>
              <a:rPr lang="ko" sz="1300">
                <a:solidFill>
                  <a:srgbClr val="333333"/>
                </a:solidFill>
              </a:rPr>
              <a:t> : stepwise 는 가짜 모델을 생성하거나 최소한 실제보다 지나치게 복잡한 모델을 생성.</a:t>
            </a:r>
            <a:endParaRPr sz="1300"/>
          </a:p>
        </p:txBody>
      </p:sp>
      <p:sp>
        <p:nvSpPr>
          <p:cNvPr id="264" name="Google Shape;264;p27"/>
          <p:cNvSpPr txBox="1"/>
          <p:nvPr/>
        </p:nvSpPr>
        <p:spPr>
          <a:xfrm>
            <a:off x="270950" y="1333350"/>
            <a:ext cx="86937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244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rgbClr val="333333"/>
                </a:solidFill>
              </a:rPr>
              <a:t>Conclusion</a:t>
            </a:r>
            <a:r>
              <a:rPr lang="ko" sz="1300">
                <a:solidFill>
                  <a:srgbClr val="333333"/>
                </a:solidFill>
              </a:rPr>
              <a:t> : </a:t>
            </a:r>
            <a:endParaRPr sz="1300">
              <a:solidFill>
                <a:srgbClr val="333333"/>
              </a:solidFill>
            </a:endParaRPr>
          </a:p>
          <a:p>
            <a:pPr indent="0" lvl="0" marL="1244600" marR="1244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333333"/>
                </a:solidFill>
              </a:rPr>
              <a:t>1) </a:t>
            </a:r>
            <a:r>
              <a:rPr b="1" lang="ko" sz="1300">
                <a:solidFill>
                  <a:srgbClr val="333333"/>
                </a:solidFill>
              </a:rPr>
              <a:t>변수 선택을 하지 않음</a:t>
            </a:r>
            <a:r>
              <a:rPr lang="ko" sz="1300">
                <a:solidFill>
                  <a:srgbClr val="333333"/>
                </a:solidFill>
              </a:rPr>
              <a:t> (full model 이용) - 데이터에 비해 후보 변수가 지나치게 많아 모델 자체가 생성될 수 없는 경우가 아니라면, 그냥 후보 변수를 모두 포함한 모델 구성</a:t>
            </a:r>
            <a:endParaRPr sz="1300">
              <a:solidFill>
                <a:srgbClr val="333333"/>
              </a:solidFill>
            </a:endParaRPr>
          </a:p>
          <a:p>
            <a:pPr indent="0" lvl="0" marL="1244600" marR="1244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333333"/>
                </a:solidFill>
              </a:rPr>
              <a:t>2) 전문가 지식 활용 - 애초에 도메인 지식에 기반하여 후보 변수를 선정하고 모델을 설계 </a:t>
            </a:r>
            <a:endParaRPr sz="1300">
              <a:solidFill>
                <a:srgbClr val="333333"/>
              </a:solidFill>
            </a:endParaRPr>
          </a:p>
          <a:p>
            <a:pPr indent="0" lvl="0" marL="1244600" marR="1244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333333"/>
                </a:solidFill>
              </a:rPr>
              <a:t>3) PLS, Lasso, LAR 와 같이 특정 제약 조건을 주고 수행하는 변수 선택 기법을 이용</a:t>
            </a:r>
            <a:endParaRPr sz="1300">
              <a:solidFill>
                <a:srgbClr val="333333"/>
              </a:solidFill>
            </a:endParaRPr>
          </a:p>
          <a:p>
            <a:pPr indent="0" lvl="0" marL="1244600" marR="1244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333333"/>
                </a:solidFill>
              </a:rPr>
              <a:t>4) Cross validation 이용 - 모델 생성과 검정에 사용하는 샘플 집합을 다르게 하여 type I 에러 발생 가능성을 낮춘다.</a:t>
            </a:r>
            <a:endParaRPr sz="1300">
              <a:solidFill>
                <a:srgbClr val="333333"/>
              </a:solidFill>
            </a:endParaRPr>
          </a:p>
        </p:txBody>
      </p:sp>
      <p:sp>
        <p:nvSpPr>
          <p:cNvPr id="265" name="Google Shape;265;p27"/>
          <p:cNvSpPr/>
          <p:nvPr/>
        </p:nvSpPr>
        <p:spPr>
          <a:xfrm>
            <a:off x="1559475" y="1778350"/>
            <a:ext cx="6055500" cy="665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8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8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8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74" name="Google Shape;274;p28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275" name="Google Shape;275;p28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76" name="Google Shape;276;p28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277" name="Google Shape;277;p28"/>
          <p:cNvSpPr txBox="1"/>
          <p:nvPr/>
        </p:nvSpPr>
        <p:spPr>
          <a:xfrm>
            <a:off x="0" y="0"/>
            <a:ext cx="4118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3C78D8"/>
                </a:solidFill>
              </a:rPr>
              <a:t>Markov Model - full model</a:t>
            </a:r>
            <a:endParaRPr sz="2500">
              <a:solidFill>
                <a:srgbClr val="3C78D8"/>
              </a:solidFill>
            </a:endParaRPr>
          </a:p>
        </p:txBody>
      </p:sp>
      <p:pic>
        <p:nvPicPr>
          <p:cNvPr id="278" name="Google Shape;2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438" y="597963"/>
            <a:ext cx="6675119" cy="394757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8"/>
          <p:cNvSpPr/>
          <p:nvPr/>
        </p:nvSpPr>
        <p:spPr>
          <a:xfrm>
            <a:off x="4313620" y="1340625"/>
            <a:ext cx="4743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8"/>
          <p:cNvSpPr/>
          <p:nvPr/>
        </p:nvSpPr>
        <p:spPr>
          <a:xfrm>
            <a:off x="4334850" y="1857800"/>
            <a:ext cx="4743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8"/>
          <p:cNvSpPr/>
          <p:nvPr/>
        </p:nvSpPr>
        <p:spPr>
          <a:xfrm>
            <a:off x="4997950" y="934075"/>
            <a:ext cx="474300" cy="251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8"/>
          <p:cNvSpPr/>
          <p:nvPr/>
        </p:nvSpPr>
        <p:spPr>
          <a:xfrm>
            <a:off x="5661050" y="1857800"/>
            <a:ext cx="3396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8"/>
          <p:cNvSpPr/>
          <p:nvPr/>
        </p:nvSpPr>
        <p:spPr>
          <a:xfrm>
            <a:off x="4402200" y="2374975"/>
            <a:ext cx="3396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8"/>
          <p:cNvSpPr/>
          <p:nvPr/>
        </p:nvSpPr>
        <p:spPr>
          <a:xfrm>
            <a:off x="5065300" y="2247175"/>
            <a:ext cx="3396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8"/>
          <p:cNvSpPr/>
          <p:nvPr/>
        </p:nvSpPr>
        <p:spPr>
          <a:xfrm>
            <a:off x="5661304" y="3037950"/>
            <a:ext cx="3396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8"/>
          <p:cNvSpPr/>
          <p:nvPr/>
        </p:nvSpPr>
        <p:spPr>
          <a:xfrm>
            <a:off x="6242329" y="1340625"/>
            <a:ext cx="3396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8"/>
          <p:cNvSpPr/>
          <p:nvPr/>
        </p:nvSpPr>
        <p:spPr>
          <a:xfrm>
            <a:off x="6887204" y="1066795"/>
            <a:ext cx="3396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8"/>
          <p:cNvSpPr/>
          <p:nvPr/>
        </p:nvSpPr>
        <p:spPr>
          <a:xfrm>
            <a:off x="7513829" y="1857795"/>
            <a:ext cx="3396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8"/>
          <p:cNvSpPr/>
          <p:nvPr/>
        </p:nvSpPr>
        <p:spPr>
          <a:xfrm>
            <a:off x="6242329" y="2507857"/>
            <a:ext cx="3396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8"/>
          <p:cNvSpPr/>
          <p:nvPr/>
        </p:nvSpPr>
        <p:spPr>
          <a:xfrm>
            <a:off x="6242329" y="3037957"/>
            <a:ext cx="3396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8"/>
          <p:cNvSpPr/>
          <p:nvPr/>
        </p:nvSpPr>
        <p:spPr>
          <a:xfrm>
            <a:off x="6887204" y="2234266"/>
            <a:ext cx="3396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8"/>
          <p:cNvSpPr/>
          <p:nvPr/>
        </p:nvSpPr>
        <p:spPr>
          <a:xfrm>
            <a:off x="7513829" y="3037957"/>
            <a:ext cx="3396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8"/>
          <p:cNvSpPr/>
          <p:nvPr/>
        </p:nvSpPr>
        <p:spPr>
          <a:xfrm>
            <a:off x="4410504" y="3710182"/>
            <a:ext cx="3396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8"/>
          <p:cNvSpPr/>
          <p:nvPr/>
        </p:nvSpPr>
        <p:spPr>
          <a:xfrm>
            <a:off x="4410504" y="4218257"/>
            <a:ext cx="3396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8"/>
          <p:cNvSpPr/>
          <p:nvPr/>
        </p:nvSpPr>
        <p:spPr>
          <a:xfrm>
            <a:off x="5065304" y="3710182"/>
            <a:ext cx="3396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8"/>
          <p:cNvSpPr/>
          <p:nvPr/>
        </p:nvSpPr>
        <p:spPr>
          <a:xfrm>
            <a:off x="5074154" y="4218257"/>
            <a:ext cx="3396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8"/>
          <p:cNvSpPr/>
          <p:nvPr/>
        </p:nvSpPr>
        <p:spPr>
          <a:xfrm>
            <a:off x="5661054" y="3294532"/>
            <a:ext cx="3396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8"/>
          <p:cNvSpPr/>
          <p:nvPr/>
        </p:nvSpPr>
        <p:spPr>
          <a:xfrm>
            <a:off x="6887204" y="3422332"/>
            <a:ext cx="3396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8"/>
          <p:cNvSpPr/>
          <p:nvPr/>
        </p:nvSpPr>
        <p:spPr>
          <a:xfrm>
            <a:off x="6242329" y="4218257"/>
            <a:ext cx="3396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8"/>
          <p:cNvSpPr/>
          <p:nvPr/>
        </p:nvSpPr>
        <p:spPr>
          <a:xfrm>
            <a:off x="7522948" y="4222121"/>
            <a:ext cx="3396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9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9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9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09" name="Google Shape;309;p29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310" name="Google Shape;310;p29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311" name="Google Shape;311;p29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0" y="0"/>
            <a:ext cx="4118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3C78D8"/>
                </a:solidFill>
              </a:rPr>
              <a:t>Markov Model - full model</a:t>
            </a:r>
            <a:endParaRPr sz="2500">
              <a:solidFill>
                <a:srgbClr val="3C78D8"/>
              </a:solidFill>
            </a:endParaRPr>
          </a:p>
        </p:txBody>
      </p:sp>
      <p:pic>
        <p:nvPicPr>
          <p:cNvPr id="313" name="Google Shape;31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075" y="597963"/>
            <a:ext cx="6766257" cy="394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9"/>
          <p:cNvSpPr/>
          <p:nvPr/>
        </p:nvSpPr>
        <p:spPr>
          <a:xfrm>
            <a:off x="4334845" y="1851325"/>
            <a:ext cx="4743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9"/>
          <p:cNvSpPr/>
          <p:nvPr/>
        </p:nvSpPr>
        <p:spPr>
          <a:xfrm>
            <a:off x="4970570" y="1073525"/>
            <a:ext cx="4743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9"/>
          <p:cNvSpPr/>
          <p:nvPr/>
        </p:nvSpPr>
        <p:spPr>
          <a:xfrm>
            <a:off x="5607295" y="1073525"/>
            <a:ext cx="4743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9"/>
          <p:cNvSpPr/>
          <p:nvPr/>
        </p:nvSpPr>
        <p:spPr>
          <a:xfrm>
            <a:off x="6197445" y="1979125"/>
            <a:ext cx="4743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9"/>
          <p:cNvSpPr/>
          <p:nvPr/>
        </p:nvSpPr>
        <p:spPr>
          <a:xfrm>
            <a:off x="4334845" y="3052004"/>
            <a:ext cx="4743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9"/>
          <p:cNvSpPr/>
          <p:nvPr/>
        </p:nvSpPr>
        <p:spPr>
          <a:xfrm>
            <a:off x="4970570" y="2507854"/>
            <a:ext cx="4743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9"/>
          <p:cNvSpPr/>
          <p:nvPr/>
        </p:nvSpPr>
        <p:spPr>
          <a:xfrm>
            <a:off x="5022645" y="3061504"/>
            <a:ext cx="4743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9"/>
          <p:cNvSpPr/>
          <p:nvPr/>
        </p:nvSpPr>
        <p:spPr>
          <a:xfrm>
            <a:off x="5710448" y="3067980"/>
            <a:ext cx="3219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9"/>
          <p:cNvSpPr/>
          <p:nvPr/>
        </p:nvSpPr>
        <p:spPr>
          <a:xfrm>
            <a:off x="4411048" y="4252680"/>
            <a:ext cx="3219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9"/>
          <p:cNvSpPr/>
          <p:nvPr/>
        </p:nvSpPr>
        <p:spPr>
          <a:xfrm>
            <a:off x="5098850" y="3301592"/>
            <a:ext cx="321900" cy="318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9"/>
          <p:cNvSpPr/>
          <p:nvPr/>
        </p:nvSpPr>
        <p:spPr>
          <a:xfrm>
            <a:off x="5710450" y="4252671"/>
            <a:ext cx="3219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9"/>
          <p:cNvSpPr/>
          <p:nvPr/>
        </p:nvSpPr>
        <p:spPr>
          <a:xfrm>
            <a:off x="6273650" y="4252675"/>
            <a:ext cx="3981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9"/>
          <p:cNvSpPr/>
          <p:nvPr/>
        </p:nvSpPr>
        <p:spPr>
          <a:xfrm>
            <a:off x="6264530" y="3732034"/>
            <a:ext cx="3981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9"/>
          <p:cNvSpPr/>
          <p:nvPr/>
        </p:nvSpPr>
        <p:spPr>
          <a:xfrm>
            <a:off x="6891155" y="3446684"/>
            <a:ext cx="3981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"/>
          <p:cNvSpPr/>
          <p:nvPr/>
        </p:nvSpPr>
        <p:spPr>
          <a:xfrm>
            <a:off x="7546230" y="4252684"/>
            <a:ext cx="398100" cy="1278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0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0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0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0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37" name="Google Shape;337;p30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338" name="Google Shape;338;p30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339" name="Google Shape;339;p30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340" name="Google Shape;340;p30"/>
          <p:cNvSpPr txBox="1"/>
          <p:nvPr/>
        </p:nvSpPr>
        <p:spPr>
          <a:xfrm>
            <a:off x="3480450" y="2002350"/>
            <a:ext cx="216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3C78D8"/>
                </a:solidFill>
              </a:rPr>
              <a:t>Homepage</a:t>
            </a:r>
            <a:endParaRPr sz="25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1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1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1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349" name="Google Shape;349;p31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350" name="Google Shape;350;p31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351" name="Google Shape;351;p31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352" name="Google Shape;352;p31"/>
          <p:cNvSpPr txBox="1"/>
          <p:nvPr/>
        </p:nvSpPr>
        <p:spPr>
          <a:xfrm>
            <a:off x="0" y="0"/>
            <a:ext cx="1900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3C78D8"/>
                </a:solidFill>
              </a:rPr>
              <a:t>Homepage</a:t>
            </a:r>
            <a:endParaRPr sz="2500">
              <a:solidFill>
                <a:srgbClr val="3C78D8"/>
              </a:solidFill>
            </a:endParaRPr>
          </a:p>
        </p:txBody>
      </p:sp>
      <p:pic>
        <p:nvPicPr>
          <p:cNvPr id="353" name="Google Shape;3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50" y="508338"/>
            <a:ext cx="6939003" cy="4126809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1"/>
          <p:cNvSpPr txBox="1"/>
          <p:nvPr/>
        </p:nvSpPr>
        <p:spPr>
          <a:xfrm>
            <a:off x="7195500" y="876425"/>
            <a:ext cx="194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~7/26 : 인포그래픽 스케치 확인 및 검토</a:t>
            </a:r>
            <a:endParaRPr sz="1500"/>
          </a:p>
        </p:txBody>
      </p:sp>
      <p:sp>
        <p:nvSpPr>
          <p:cNvPr id="355" name="Google Shape;355;p31"/>
          <p:cNvSpPr txBox="1"/>
          <p:nvPr/>
        </p:nvSpPr>
        <p:spPr>
          <a:xfrm>
            <a:off x="7195500" y="2133150"/>
            <a:ext cx="194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~8/13 : 인포그래픽 채색 및 마무리</a:t>
            </a:r>
            <a:endParaRPr sz="1500"/>
          </a:p>
        </p:txBody>
      </p:sp>
      <p:sp>
        <p:nvSpPr>
          <p:cNvPr id="356" name="Google Shape;356;p31"/>
          <p:cNvSpPr txBox="1"/>
          <p:nvPr/>
        </p:nvSpPr>
        <p:spPr>
          <a:xfrm>
            <a:off x="7195500" y="3389875"/>
            <a:ext cx="1948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~8/20 : 홈페이지 제작 마무리 , 도메인 서버 등록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71" name="Google Shape;71;p14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3480450" y="2002350"/>
            <a:ext cx="2161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3C78D8"/>
                </a:solidFill>
              </a:rPr>
              <a:t>Markov Model</a:t>
            </a:r>
            <a:endParaRPr sz="25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2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2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2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65" name="Google Shape;365;p32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366" name="Google Shape;366;p32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367" name="Google Shape;367;p32"/>
          <p:cNvSpPr txBox="1"/>
          <p:nvPr/>
        </p:nvSpPr>
        <p:spPr>
          <a:xfrm>
            <a:off x="680350" y="493250"/>
            <a:ext cx="328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Methodology development</a:t>
            </a:r>
            <a:endParaRPr sz="2000"/>
          </a:p>
        </p:txBody>
      </p:sp>
      <p:sp>
        <p:nvSpPr>
          <p:cNvPr id="368" name="Google Shape;368;p32"/>
          <p:cNvSpPr txBox="1"/>
          <p:nvPr/>
        </p:nvSpPr>
        <p:spPr>
          <a:xfrm>
            <a:off x="5852075" y="493250"/>
            <a:ext cx="21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Domain research</a:t>
            </a:r>
            <a:endParaRPr sz="2000"/>
          </a:p>
        </p:txBody>
      </p:sp>
      <p:cxnSp>
        <p:nvCxnSpPr>
          <p:cNvPr id="369" name="Google Shape;369;p32"/>
          <p:cNvCxnSpPr/>
          <p:nvPr/>
        </p:nvCxnSpPr>
        <p:spPr>
          <a:xfrm>
            <a:off x="4647875" y="701925"/>
            <a:ext cx="0" cy="369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32"/>
          <p:cNvSpPr txBox="1"/>
          <p:nvPr/>
        </p:nvSpPr>
        <p:spPr>
          <a:xfrm>
            <a:off x="1220700" y="1449563"/>
            <a:ext cx="21441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Biostatistical Methods</a:t>
            </a:r>
            <a:endParaRPr/>
          </a:p>
        </p:txBody>
      </p:sp>
      <p:sp>
        <p:nvSpPr>
          <p:cNvPr id="371" name="Google Shape;371;p32"/>
          <p:cNvSpPr txBox="1"/>
          <p:nvPr/>
        </p:nvSpPr>
        <p:spPr>
          <a:xfrm>
            <a:off x="1220700" y="2047738"/>
            <a:ext cx="21441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Healthcare Big Data</a:t>
            </a:r>
            <a:endParaRPr/>
          </a:p>
        </p:txBody>
      </p:sp>
      <p:sp>
        <p:nvSpPr>
          <p:cNvPr id="372" name="Google Shape;372;p32"/>
          <p:cNvSpPr txBox="1"/>
          <p:nvPr/>
        </p:nvSpPr>
        <p:spPr>
          <a:xfrm>
            <a:off x="1220700" y="2645913"/>
            <a:ext cx="21441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Modeling</a:t>
            </a:r>
            <a:endParaRPr/>
          </a:p>
        </p:txBody>
      </p:sp>
      <p:sp>
        <p:nvSpPr>
          <p:cNvPr id="373" name="Google Shape;373;p32"/>
          <p:cNvSpPr txBox="1"/>
          <p:nvPr/>
        </p:nvSpPr>
        <p:spPr>
          <a:xfrm>
            <a:off x="1220700" y="3244088"/>
            <a:ext cx="21441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Deep Learning</a:t>
            </a:r>
            <a:endParaRPr/>
          </a:p>
        </p:txBody>
      </p:sp>
      <p:sp>
        <p:nvSpPr>
          <p:cNvPr id="374" name="Google Shape;374;p32"/>
          <p:cNvSpPr txBox="1"/>
          <p:nvPr/>
        </p:nvSpPr>
        <p:spPr>
          <a:xfrm>
            <a:off x="5867050" y="1480225"/>
            <a:ext cx="21441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Cancer Surveillance</a:t>
            </a:r>
            <a:endParaRPr/>
          </a:p>
        </p:txBody>
      </p:sp>
      <p:sp>
        <p:nvSpPr>
          <p:cNvPr id="375" name="Google Shape;375;p32"/>
          <p:cNvSpPr txBox="1"/>
          <p:nvPr/>
        </p:nvSpPr>
        <p:spPr>
          <a:xfrm>
            <a:off x="5867050" y="2263938"/>
            <a:ext cx="2144100" cy="61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Cancer Survival and Survivorship</a:t>
            </a:r>
            <a:endParaRPr/>
          </a:p>
        </p:txBody>
      </p:sp>
      <p:sp>
        <p:nvSpPr>
          <p:cNvPr id="376" name="Google Shape;376;p32"/>
          <p:cNvSpPr txBox="1"/>
          <p:nvPr/>
        </p:nvSpPr>
        <p:spPr>
          <a:xfrm>
            <a:off x="5867050" y="3263075"/>
            <a:ext cx="21441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Aging Research</a:t>
            </a:r>
            <a:endParaRPr/>
          </a:p>
        </p:txBody>
      </p:sp>
      <p:sp>
        <p:nvSpPr>
          <p:cNvPr id="377" name="Google Shape;377;p32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3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3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3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86" name="Google Shape;386;p33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387" name="Google Shape;387;p33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388" name="Google Shape;388;p33"/>
          <p:cNvSpPr txBox="1"/>
          <p:nvPr/>
        </p:nvSpPr>
        <p:spPr>
          <a:xfrm>
            <a:off x="197750" y="1828250"/>
            <a:ext cx="4336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Methodology development</a:t>
            </a:r>
            <a:endParaRPr sz="3000"/>
          </a:p>
        </p:txBody>
      </p:sp>
      <p:pic>
        <p:nvPicPr>
          <p:cNvPr id="389" name="Google Shape;3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375" y="822451"/>
            <a:ext cx="4548424" cy="31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3"/>
          <p:cNvSpPr txBox="1"/>
          <p:nvPr/>
        </p:nvSpPr>
        <p:spPr>
          <a:xfrm>
            <a:off x="1233100" y="3310425"/>
            <a:ext cx="16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3"/>
          <p:cNvSpPr txBox="1"/>
          <p:nvPr/>
        </p:nvSpPr>
        <p:spPr>
          <a:xfrm>
            <a:off x="267050" y="3062975"/>
            <a:ext cx="454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333333"/>
                </a:solidFill>
                <a:highlight>
                  <a:srgbClr val="FFFFFF"/>
                </a:highlight>
                <a:latin typeface="Gulim"/>
                <a:ea typeface="Gulim"/>
                <a:cs typeface="Gulim"/>
                <a:sym typeface="Gulim"/>
              </a:rPr>
              <a:t>↳  </a:t>
            </a:r>
            <a:r>
              <a:rPr lang="ko"/>
              <a:t>연구를 수행하기 위해 사용되는 학문및 기술적인 부분 </a:t>
            </a:r>
            <a:endParaRPr/>
          </a:p>
        </p:txBody>
      </p:sp>
      <p:sp>
        <p:nvSpPr>
          <p:cNvPr id="392" name="Google Shape;392;p33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4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4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4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01" name="Google Shape;401;p34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402" name="Google Shape;402;p34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403" name="Google Shape;403;p34"/>
          <p:cNvSpPr txBox="1"/>
          <p:nvPr/>
        </p:nvSpPr>
        <p:spPr>
          <a:xfrm>
            <a:off x="149225" y="310575"/>
            <a:ext cx="404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Biostatistical Methods</a:t>
            </a:r>
            <a:endParaRPr sz="3000"/>
          </a:p>
        </p:txBody>
      </p:sp>
      <p:sp>
        <p:nvSpPr>
          <p:cNvPr id="404" name="Google Shape;404;p34"/>
          <p:cNvSpPr txBox="1"/>
          <p:nvPr/>
        </p:nvSpPr>
        <p:spPr>
          <a:xfrm>
            <a:off x="357850" y="957075"/>
            <a:ext cx="8615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333333"/>
                </a:solidFill>
                <a:highlight>
                  <a:srgbClr val="FFFFFF"/>
                </a:highlight>
              </a:rPr>
              <a:t>↳  </a:t>
            </a: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생물학, 의학, 약학, 보건학, 독성학 등의 분야들에서 필요한 통계학의 이론 개발 및 개발된 이론들을 그 분야들에 응용하는데 중점</a:t>
            </a:r>
            <a:endParaRPr/>
          </a:p>
        </p:txBody>
      </p:sp>
      <p:sp>
        <p:nvSpPr>
          <p:cNvPr id="405" name="Google Shape;405;p34"/>
          <p:cNvSpPr txBox="1"/>
          <p:nvPr/>
        </p:nvSpPr>
        <p:spPr>
          <a:xfrm>
            <a:off x="670325" y="1904288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Survival Analysis 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(생존 분석)</a:t>
            </a:r>
            <a:endParaRPr sz="1700"/>
          </a:p>
        </p:txBody>
      </p:sp>
      <p:sp>
        <p:nvSpPr>
          <p:cNvPr id="406" name="Google Shape;406;p34"/>
          <p:cNvSpPr txBox="1"/>
          <p:nvPr/>
        </p:nvSpPr>
        <p:spPr>
          <a:xfrm>
            <a:off x="5645275" y="1904300"/>
            <a:ext cx="255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Bayesian 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(베이지안 추론)</a:t>
            </a:r>
            <a:endParaRPr sz="1700"/>
          </a:p>
        </p:txBody>
      </p:sp>
      <p:cxnSp>
        <p:nvCxnSpPr>
          <p:cNvPr id="407" name="Google Shape;407;p34"/>
          <p:cNvCxnSpPr/>
          <p:nvPr/>
        </p:nvCxnSpPr>
        <p:spPr>
          <a:xfrm>
            <a:off x="0" y="1811725"/>
            <a:ext cx="9134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8" name="Google Shape;408;p34"/>
          <p:cNvCxnSpPr/>
          <p:nvPr/>
        </p:nvCxnSpPr>
        <p:spPr>
          <a:xfrm>
            <a:off x="4515100" y="1822750"/>
            <a:ext cx="0" cy="29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Google Shape;409;p34"/>
          <p:cNvSpPr txBox="1"/>
          <p:nvPr/>
        </p:nvSpPr>
        <p:spPr>
          <a:xfrm>
            <a:off x="238475" y="4035563"/>
            <a:ext cx="386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5156"/>
                </a:solidFill>
                <a:highlight>
                  <a:srgbClr val="FFFFFF"/>
                </a:highlight>
              </a:rPr>
              <a:t>생명체의 관찰하기 시작한 이후로 사망에 이르는 생존시간을 추정하는 통계 기법</a:t>
            </a:r>
            <a:endParaRPr sz="1200"/>
          </a:p>
        </p:txBody>
      </p:sp>
      <p:sp>
        <p:nvSpPr>
          <p:cNvPr id="410" name="Google Shape;410;p34"/>
          <p:cNvSpPr txBox="1"/>
          <p:nvPr/>
        </p:nvSpPr>
        <p:spPr>
          <a:xfrm>
            <a:off x="4928025" y="4035575"/>
            <a:ext cx="386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5156"/>
                </a:solidFill>
                <a:highlight>
                  <a:srgbClr val="FFFFFF"/>
                </a:highlight>
              </a:rPr>
              <a:t>추론 대상의 사전 확률과 추가적인 정보를 통해 해당 대상의 사후 확률을 추론하는 방법</a:t>
            </a:r>
            <a:endParaRPr sz="1200"/>
          </a:p>
        </p:txBody>
      </p:sp>
      <p:pic>
        <p:nvPicPr>
          <p:cNvPr id="411" name="Google Shape;4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800" y="2814538"/>
            <a:ext cx="2852557" cy="10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225" y="2566200"/>
            <a:ext cx="2233600" cy="15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4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5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5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5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5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22" name="Google Shape;422;p35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423" name="Google Shape;423;p35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424" name="Google Shape;4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50" y="937750"/>
            <a:ext cx="4240750" cy="31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700" y="658223"/>
            <a:ext cx="2044150" cy="73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0975" y="2478800"/>
            <a:ext cx="2233600" cy="150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Google Shape;427;p35"/>
          <p:cNvCxnSpPr/>
          <p:nvPr/>
        </p:nvCxnSpPr>
        <p:spPr>
          <a:xfrm flipH="1">
            <a:off x="3559350" y="3177425"/>
            <a:ext cx="2124600" cy="2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35"/>
          <p:cNvCxnSpPr/>
          <p:nvPr/>
        </p:nvCxnSpPr>
        <p:spPr>
          <a:xfrm flipH="1">
            <a:off x="2846700" y="1102825"/>
            <a:ext cx="2776800" cy="8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9" name="Google Shape;429;p35"/>
          <p:cNvSpPr txBox="1"/>
          <p:nvPr/>
        </p:nvSpPr>
        <p:spPr>
          <a:xfrm>
            <a:off x="5846450" y="4024125"/>
            <a:ext cx="208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Survival Analysis (생존 분석)</a:t>
            </a:r>
            <a:endParaRPr sz="1200"/>
          </a:p>
        </p:txBody>
      </p:sp>
      <p:sp>
        <p:nvSpPr>
          <p:cNvPr id="430" name="Google Shape;430;p35"/>
          <p:cNvSpPr txBox="1"/>
          <p:nvPr/>
        </p:nvSpPr>
        <p:spPr>
          <a:xfrm>
            <a:off x="5683950" y="1491625"/>
            <a:ext cx="188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Bayesian (베이지안 추론)</a:t>
            </a:r>
            <a:endParaRPr sz="1200"/>
          </a:p>
        </p:txBody>
      </p:sp>
      <p:cxnSp>
        <p:nvCxnSpPr>
          <p:cNvPr id="431" name="Google Shape;431;p35"/>
          <p:cNvCxnSpPr/>
          <p:nvPr/>
        </p:nvCxnSpPr>
        <p:spPr>
          <a:xfrm flipH="1">
            <a:off x="2728900" y="992350"/>
            <a:ext cx="1063500" cy="153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2" name="Google Shape;432;p35"/>
          <p:cNvSpPr txBox="1"/>
          <p:nvPr/>
        </p:nvSpPr>
        <p:spPr>
          <a:xfrm>
            <a:off x="3367125" y="544525"/>
            <a:ext cx="131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의료관련 이미지</a:t>
            </a:r>
            <a:endParaRPr sz="1200"/>
          </a:p>
        </p:txBody>
      </p:sp>
      <p:sp>
        <p:nvSpPr>
          <p:cNvPr id="433" name="Google Shape;433;p35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6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6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6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6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42" name="Google Shape;442;p36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443" name="Google Shape;443;p36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444" name="Google Shape;444;p36"/>
          <p:cNvSpPr txBox="1"/>
          <p:nvPr/>
        </p:nvSpPr>
        <p:spPr>
          <a:xfrm>
            <a:off x="149225" y="310575"/>
            <a:ext cx="404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Healthcare Big Data</a:t>
            </a:r>
            <a:endParaRPr sz="3000"/>
          </a:p>
        </p:txBody>
      </p:sp>
      <p:sp>
        <p:nvSpPr>
          <p:cNvPr id="445" name="Google Shape;445;p36"/>
          <p:cNvSpPr txBox="1"/>
          <p:nvPr/>
        </p:nvSpPr>
        <p:spPr>
          <a:xfrm>
            <a:off x="357850" y="957075"/>
            <a:ext cx="861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333333"/>
                </a:solidFill>
                <a:highlight>
                  <a:srgbClr val="FFFFFF"/>
                </a:highlight>
              </a:rPr>
              <a:t>↳  </a:t>
            </a:r>
            <a:r>
              <a:rPr b="1" lang="ko">
                <a:solidFill>
                  <a:srgbClr val="5F6368"/>
                </a:solidFill>
              </a:rPr>
              <a:t>헬스케어</a:t>
            </a:r>
            <a:r>
              <a:rPr lang="ko">
                <a:solidFill>
                  <a:srgbClr val="4D5156"/>
                </a:solidFill>
                <a:highlight>
                  <a:srgbClr val="FFFFFF"/>
                </a:highlight>
              </a:rPr>
              <a:t>라는 지식의 도메인을 다양한 </a:t>
            </a:r>
            <a:r>
              <a:rPr b="1" lang="ko">
                <a:solidFill>
                  <a:srgbClr val="5F6368"/>
                </a:solidFill>
              </a:rPr>
              <a:t>빅데이터</a:t>
            </a:r>
            <a:r>
              <a:rPr lang="ko">
                <a:solidFill>
                  <a:srgbClr val="4D5156"/>
                </a:solidFill>
                <a:highlight>
                  <a:srgbClr val="FFFFFF"/>
                </a:highlight>
              </a:rPr>
              <a:t> 분석 기술을 활용해 의료적 가치를 창출하는데 사용되는 데이터</a:t>
            </a:r>
            <a:endParaRPr/>
          </a:p>
        </p:txBody>
      </p:sp>
      <p:cxnSp>
        <p:nvCxnSpPr>
          <p:cNvPr id="446" name="Google Shape;446;p36"/>
          <p:cNvCxnSpPr/>
          <p:nvPr/>
        </p:nvCxnSpPr>
        <p:spPr>
          <a:xfrm>
            <a:off x="0" y="1811725"/>
            <a:ext cx="9134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36"/>
          <p:cNvCxnSpPr/>
          <p:nvPr/>
        </p:nvCxnSpPr>
        <p:spPr>
          <a:xfrm>
            <a:off x="2316075" y="1822738"/>
            <a:ext cx="0" cy="29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36"/>
          <p:cNvCxnSpPr/>
          <p:nvPr/>
        </p:nvCxnSpPr>
        <p:spPr>
          <a:xfrm>
            <a:off x="4632575" y="1822738"/>
            <a:ext cx="0" cy="29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36"/>
          <p:cNvCxnSpPr/>
          <p:nvPr/>
        </p:nvCxnSpPr>
        <p:spPr>
          <a:xfrm>
            <a:off x="6835275" y="1822750"/>
            <a:ext cx="0" cy="29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36"/>
          <p:cNvSpPr txBox="1"/>
          <p:nvPr/>
        </p:nvSpPr>
        <p:spPr>
          <a:xfrm>
            <a:off x="87950" y="1916550"/>
            <a:ext cx="2078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Health Claims, EHR, EMR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33333"/>
                </a:solidFill>
                <a:highlight>
                  <a:srgbClr val="FFFFFF"/>
                </a:highlight>
              </a:rPr>
              <a:t>(건강보험 및 의무,건강기록 데이터 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51" name="Google Shape;451;p36"/>
          <p:cNvSpPr txBox="1"/>
          <p:nvPr/>
        </p:nvSpPr>
        <p:spPr>
          <a:xfrm>
            <a:off x="2534875" y="1885650"/>
            <a:ext cx="187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Survey and Census data</a:t>
            </a:r>
            <a:endParaRPr sz="1200">
              <a:solidFill>
                <a:schemeClr val="dk1"/>
              </a:solidFill>
            </a:endParaRPr>
          </a:p>
          <a:p>
            <a:pPr indent="0" lvl="0" marL="0" marR="3810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02124"/>
                </a:solidFill>
              </a:rPr>
              <a:t>(설문 및 인구 조사 데이터)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52" name="Google Shape;452;p36"/>
          <p:cNvSpPr txBox="1"/>
          <p:nvPr/>
        </p:nvSpPr>
        <p:spPr>
          <a:xfrm>
            <a:off x="4694725" y="1885650"/>
            <a:ext cx="207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Real World Evidence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(실제 임상 근거)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453" name="Google Shape;453;p36"/>
          <p:cNvSpPr txBox="1"/>
          <p:nvPr/>
        </p:nvSpPr>
        <p:spPr>
          <a:xfrm>
            <a:off x="6835275" y="1885650"/>
            <a:ext cx="229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Integrated multi-data analysis</a:t>
            </a:r>
            <a:endParaRPr sz="1200"/>
          </a:p>
        </p:txBody>
      </p:sp>
      <p:sp>
        <p:nvSpPr>
          <p:cNvPr id="454" name="Google Shape;454;p36"/>
          <p:cNvSpPr txBox="1"/>
          <p:nvPr/>
        </p:nvSpPr>
        <p:spPr>
          <a:xfrm>
            <a:off x="4651525" y="4141250"/>
            <a:ext cx="216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33333"/>
                </a:solidFill>
                <a:highlight>
                  <a:srgbClr val="FFFFFF"/>
                </a:highlight>
              </a:rPr>
              <a:t>실제임상자료의 분석을 통해 얻어진 의약품 등의 사용 및 잠재적인 유익성과 위해성에 관한 임상적인 증거</a:t>
            </a:r>
            <a:endParaRPr sz="1000"/>
          </a:p>
        </p:txBody>
      </p:sp>
      <p:sp>
        <p:nvSpPr>
          <p:cNvPr id="455" name="Google Shape;455;p36"/>
          <p:cNvSpPr txBox="1"/>
          <p:nvPr/>
        </p:nvSpPr>
        <p:spPr>
          <a:xfrm>
            <a:off x="2414425" y="4218200"/>
            <a:ext cx="211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33E48"/>
                </a:solidFill>
              </a:rPr>
              <a:t>지역사회나 환경적 측면에서 활용할 수 있는 집단 데이터</a:t>
            </a:r>
            <a:endParaRPr sz="1000"/>
          </a:p>
        </p:txBody>
      </p:sp>
      <p:sp>
        <p:nvSpPr>
          <p:cNvPr id="456" name="Google Shape;456;p36"/>
          <p:cNvSpPr txBox="1"/>
          <p:nvPr/>
        </p:nvSpPr>
        <p:spPr>
          <a:xfrm>
            <a:off x="187700" y="4218200"/>
            <a:ext cx="187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33E48"/>
                </a:solidFill>
              </a:rPr>
              <a:t>환자의 질병에 대한 진료 기록 및 건강보험 데이터</a:t>
            </a:r>
            <a:endParaRPr sz="1000"/>
          </a:p>
        </p:txBody>
      </p:sp>
      <p:sp>
        <p:nvSpPr>
          <p:cNvPr id="457" name="Google Shape;457;p36"/>
          <p:cNvSpPr txBox="1"/>
          <p:nvPr/>
        </p:nvSpPr>
        <p:spPr>
          <a:xfrm>
            <a:off x="7058600" y="4218200"/>
            <a:ext cx="199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33333"/>
                </a:solidFill>
                <a:highlight>
                  <a:srgbClr val="FFFFFF"/>
                </a:highlight>
              </a:rPr>
              <a:t>의료,경제,사회 등 여러 데이터가 종합하여 이루어진 복합 데이터</a:t>
            </a:r>
            <a:endParaRPr sz="1000"/>
          </a:p>
        </p:txBody>
      </p:sp>
      <p:pic>
        <p:nvPicPr>
          <p:cNvPr id="458" name="Google Shape;4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46" y="2465476"/>
            <a:ext cx="1927201" cy="172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623" y="2375775"/>
            <a:ext cx="1446350" cy="188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4475" y="2647857"/>
            <a:ext cx="1878901" cy="128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9075" y="2709725"/>
            <a:ext cx="2078401" cy="1053701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6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7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7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7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71" name="Google Shape;471;p37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472" name="Google Shape;472;p37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473" name="Google Shape;4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125" y="1006700"/>
            <a:ext cx="5503411" cy="289040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37"/>
          <p:cNvSpPr txBox="1"/>
          <p:nvPr/>
        </p:nvSpPr>
        <p:spPr>
          <a:xfrm>
            <a:off x="260325" y="441375"/>
            <a:ext cx="207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Health Claims, EHR, EMR</a:t>
            </a:r>
            <a:endParaRPr sz="1200"/>
          </a:p>
        </p:txBody>
      </p:sp>
      <p:sp>
        <p:nvSpPr>
          <p:cNvPr id="475" name="Google Shape;475;p37"/>
          <p:cNvSpPr txBox="1"/>
          <p:nvPr/>
        </p:nvSpPr>
        <p:spPr>
          <a:xfrm>
            <a:off x="93575" y="4066025"/>
            <a:ext cx="187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Survey and Census data</a:t>
            </a:r>
            <a:endParaRPr sz="1200"/>
          </a:p>
        </p:txBody>
      </p:sp>
      <p:sp>
        <p:nvSpPr>
          <p:cNvPr id="476" name="Google Shape;476;p37"/>
          <p:cNvSpPr txBox="1"/>
          <p:nvPr/>
        </p:nvSpPr>
        <p:spPr>
          <a:xfrm>
            <a:off x="6870450" y="371475"/>
            <a:ext cx="207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Real World Evidence</a:t>
            </a:r>
            <a:endParaRPr sz="1200"/>
          </a:p>
        </p:txBody>
      </p:sp>
      <p:sp>
        <p:nvSpPr>
          <p:cNvPr id="477" name="Google Shape;477;p37"/>
          <p:cNvSpPr txBox="1"/>
          <p:nvPr/>
        </p:nvSpPr>
        <p:spPr>
          <a:xfrm>
            <a:off x="6870450" y="4103300"/>
            <a:ext cx="229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Integrated multi-data analysis</a:t>
            </a:r>
            <a:endParaRPr sz="1200"/>
          </a:p>
        </p:txBody>
      </p:sp>
      <p:cxnSp>
        <p:nvCxnSpPr>
          <p:cNvPr id="478" name="Google Shape;478;p37"/>
          <p:cNvCxnSpPr/>
          <p:nvPr/>
        </p:nvCxnSpPr>
        <p:spPr>
          <a:xfrm flipH="1" rot="10800000">
            <a:off x="1584050" y="3158800"/>
            <a:ext cx="8991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37"/>
          <p:cNvCxnSpPr/>
          <p:nvPr/>
        </p:nvCxnSpPr>
        <p:spPr>
          <a:xfrm>
            <a:off x="1368400" y="974575"/>
            <a:ext cx="1231200" cy="51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0" name="Google Shape;480;p37"/>
          <p:cNvCxnSpPr/>
          <p:nvPr/>
        </p:nvCxnSpPr>
        <p:spPr>
          <a:xfrm flipH="1">
            <a:off x="7033625" y="819975"/>
            <a:ext cx="830700" cy="75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1" name="Google Shape;481;p37"/>
          <p:cNvCxnSpPr/>
          <p:nvPr/>
        </p:nvCxnSpPr>
        <p:spPr>
          <a:xfrm rot="10800000">
            <a:off x="6240250" y="3426275"/>
            <a:ext cx="748200" cy="60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2" name="Google Shape;482;p37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8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8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38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491" name="Google Shape;491;p38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492" name="Google Shape;492;p38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493" name="Google Shape;4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650" y="939750"/>
            <a:ext cx="2667000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38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9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9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03" name="Google Shape;503;p39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504" name="Google Shape;504;p39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505" name="Google Shape;505;p39"/>
          <p:cNvSpPr txBox="1"/>
          <p:nvPr/>
        </p:nvSpPr>
        <p:spPr>
          <a:xfrm>
            <a:off x="149225" y="310575"/>
            <a:ext cx="404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Modeling</a:t>
            </a:r>
            <a:endParaRPr sz="3000"/>
          </a:p>
        </p:txBody>
      </p:sp>
      <p:sp>
        <p:nvSpPr>
          <p:cNvPr id="506" name="Google Shape;506;p39"/>
          <p:cNvSpPr txBox="1"/>
          <p:nvPr/>
        </p:nvSpPr>
        <p:spPr>
          <a:xfrm>
            <a:off x="357850" y="957075"/>
            <a:ext cx="861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333333"/>
                </a:solidFill>
                <a:highlight>
                  <a:srgbClr val="FFFFFF"/>
                </a:highlight>
              </a:rPr>
              <a:t>↳  </a:t>
            </a: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실제하는 현상을 다양한 형태로 나타내어 이를 분석, 예측 등을 하기 위한 방법</a:t>
            </a:r>
            <a:endParaRPr/>
          </a:p>
        </p:txBody>
      </p:sp>
      <p:sp>
        <p:nvSpPr>
          <p:cNvPr id="507" name="Google Shape;507;p39"/>
          <p:cNvSpPr txBox="1"/>
          <p:nvPr/>
        </p:nvSpPr>
        <p:spPr>
          <a:xfrm>
            <a:off x="83275" y="4256650"/>
            <a:ext cx="216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02124"/>
                </a:solidFill>
                <a:highlight>
                  <a:srgbClr val="FFFFFF"/>
                </a:highlight>
              </a:rPr>
              <a:t>진단 결과 밝혀진 병이나 문제가 앞으로 어떻게 진행될지 </a:t>
            </a:r>
            <a:r>
              <a:rPr lang="ko" sz="1200">
                <a:solidFill>
                  <a:srgbClr val="202124"/>
                </a:solidFill>
              </a:rPr>
              <a:t>예측</a:t>
            </a:r>
            <a:endParaRPr sz="1200"/>
          </a:p>
        </p:txBody>
      </p:sp>
      <p:cxnSp>
        <p:nvCxnSpPr>
          <p:cNvPr id="508" name="Google Shape;508;p39"/>
          <p:cNvCxnSpPr/>
          <p:nvPr/>
        </p:nvCxnSpPr>
        <p:spPr>
          <a:xfrm>
            <a:off x="0" y="1811725"/>
            <a:ext cx="9134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39"/>
          <p:cNvCxnSpPr/>
          <p:nvPr/>
        </p:nvCxnSpPr>
        <p:spPr>
          <a:xfrm>
            <a:off x="2316075" y="1822738"/>
            <a:ext cx="0" cy="29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39"/>
          <p:cNvCxnSpPr/>
          <p:nvPr/>
        </p:nvCxnSpPr>
        <p:spPr>
          <a:xfrm>
            <a:off x="4632575" y="1822738"/>
            <a:ext cx="0" cy="29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39"/>
          <p:cNvCxnSpPr/>
          <p:nvPr/>
        </p:nvCxnSpPr>
        <p:spPr>
          <a:xfrm>
            <a:off x="6835275" y="1822750"/>
            <a:ext cx="0" cy="243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39"/>
          <p:cNvSpPr txBox="1"/>
          <p:nvPr/>
        </p:nvSpPr>
        <p:spPr>
          <a:xfrm>
            <a:off x="83275" y="1978050"/>
            <a:ext cx="207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5156"/>
                </a:solidFill>
              </a:rPr>
              <a:t>Prognosis Prediction</a:t>
            </a:r>
            <a:endParaRPr sz="1200"/>
          </a:p>
        </p:txBody>
      </p:sp>
      <p:sp>
        <p:nvSpPr>
          <p:cNvPr id="513" name="Google Shape;513;p39"/>
          <p:cNvSpPr txBox="1"/>
          <p:nvPr/>
        </p:nvSpPr>
        <p:spPr>
          <a:xfrm>
            <a:off x="2534875" y="1978050"/>
            <a:ext cx="187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5156"/>
                </a:solidFill>
              </a:rPr>
              <a:t>Disease Risk Prediction</a:t>
            </a:r>
            <a:endParaRPr sz="1200"/>
          </a:p>
        </p:txBody>
      </p:sp>
      <p:sp>
        <p:nvSpPr>
          <p:cNvPr id="514" name="Google Shape;514;p39"/>
          <p:cNvSpPr txBox="1"/>
          <p:nvPr/>
        </p:nvSpPr>
        <p:spPr>
          <a:xfrm>
            <a:off x="4694725" y="1946225"/>
            <a:ext cx="207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5156"/>
                </a:solidFill>
              </a:rPr>
              <a:t>Projection Models</a:t>
            </a:r>
            <a:endParaRPr sz="1200"/>
          </a:p>
        </p:txBody>
      </p:sp>
      <p:sp>
        <p:nvSpPr>
          <p:cNvPr id="515" name="Google Shape;515;p39"/>
          <p:cNvSpPr txBox="1"/>
          <p:nvPr/>
        </p:nvSpPr>
        <p:spPr>
          <a:xfrm>
            <a:off x="6835275" y="1885650"/>
            <a:ext cx="229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5156"/>
                </a:solidFill>
              </a:rPr>
              <a:t>Epidemiological Models /</a:t>
            </a:r>
            <a:endParaRPr sz="1200">
              <a:solidFill>
                <a:srgbClr val="4D515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5156"/>
                </a:solidFill>
              </a:rPr>
              <a:t>Population Simulation Models </a:t>
            </a:r>
            <a:endParaRPr sz="1200">
              <a:solidFill>
                <a:srgbClr val="4D5156"/>
              </a:solidFill>
            </a:endParaRPr>
          </a:p>
        </p:txBody>
      </p:sp>
      <p:pic>
        <p:nvPicPr>
          <p:cNvPr id="516" name="Google Shape;5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00" y="2483075"/>
            <a:ext cx="2010754" cy="1637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725" y="2659341"/>
            <a:ext cx="2051676" cy="11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9"/>
          <p:cNvSpPr txBox="1"/>
          <p:nvPr/>
        </p:nvSpPr>
        <p:spPr>
          <a:xfrm>
            <a:off x="2545400" y="4349050"/>
            <a:ext cx="192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02124"/>
                </a:solidFill>
                <a:highlight>
                  <a:srgbClr val="FFFFFF"/>
                </a:highlight>
              </a:rPr>
              <a:t>병에 영향을 주는 요인 예측</a:t>
            </a:r>
            <a:endParaRPr sz="1200"/>
          </a:p>
        </p:txBody>
      </p:sp>
      <p:pic>
        <p:nvPicPr>
          <p:cNvPr id="519" name="Google Shape;51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9001" y="2385100"/>
            <a:ext cx="2092800" cy="1796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4225" y="2463440"/>
            <a:ext cx="1878900" cy="181601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39"/>
          <p:cNvSpPr txBox="1"/>
          <p:nvPr/>
        </p:nvSpPr>
        <p:spPr>
          <a:xfrm>
            <a:off x="5875275" y="4367775"/>
            <a:ext cx="192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02124"/>
                </a:solidFill>
                <a:highlight>
                  <a:srgbClr val="FFFFFF"/>
                </a:highlight>
              </a:rPr>
              <a:t>시간에 따른 집단 특성 예측</a:t>
            </a:r>
            <a:endParaRPr sz="1200"/>
          </a:p>
        </p:txBody>
      </p:sp>
      <p:sp>
        <p:nvSpPr>
          <p:cNvPr id="522" name="Google Shape;522;p39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0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0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0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0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31" name="Google Shape;531;p40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532" name="Google Shape;532;p40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533" name="Google Shape;5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175" y="1186675"/>
            <a:ext cx="4562475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0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1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43" name="Google Shape;543;p41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544" name="Google Shape;544;p41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545" name="Google Shape;545;p41"/>
          <p:cNvSpPr txBox="1"/>
          <p:nvPr/>
        </p:nvSpPr>
        <p:spPr>
          <a:xfrm>
            <a:off x="149225" y="310575"/>
            <a:ext cx="404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Deep Learning</a:t>
            </a:r>
            <a:endParaRPr sz="3000"/>
          </a:p>
        </p:txBody>
      </p:sp>
      <p:sp>
        <p:nvSpPr>
          <p:cNvPr id="546" name="Google Shape;546;p41"/>
          <p:cNvSpPr txBox="1"/>
          <p:nvPr/>
        </p:nvSpPr>
        <p:spPr>
          <a:xfrm>
            <a:off x="357850" y="957075"/>
            <a:ext cx="861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333333"/>
                </a:solidFill>
                <a:highlight>
                  <a:srgbClr val="FFFFFF"/>
                </a:highlight>
              </a:rPr>
              <a:t>↳  </a:t>
            </a:r>
            <a:r>
              <a:rPr lang="ko">
                <a:solidFill>
                  <a:srgbClr val="202122"/>
                </a:solidFill>
                <a:highlight>
                  <a:srgbClr val="FFFFFF"/>
                </a:highlight>
              </a:rPr>
              <a:t>다량의 데이터나 복잡한 자료들 속에서 핵심적인 내용 또는 기능을 요약하는 작업을 시도하는 알고리즘의 집합</a:t>
            </a:r>
            <a:endParaRPr/>
          </a:p>
        </p:txBody>
      </p:sp>
      <p:cxnSp>
        <p:nvCxnSpPr>
          <p:cNvPr id="547" name="Google Shape;547;p41"/>
          <p:cNvCxnSpPr/>
          <p:nvPr/>
        </p:nvCxnSpPr>
        <p:spPr>
          <a:xfrm>
            <a:off x="0" y="1811725"/>
            <a:ext cx="9134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41"/>
          <p:cNvCxnSpPr/>
          <p:nvPr/>
        </p:nvCxnSpPr>
        <p:spPr>
          <a:xfrm>
            <a:off x="4515100" y="1822750"/>
            <a:ext cx="0" cy="29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" name="Google Shape;549;p41"/>
          <p:cNvSpPr txBox="1"/>
          <p:nvPr/>
        </p:nvSpPr>
        <p:spPr>
          <a:xfrm>
            <a:off x="670325" y="1904288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</a:rPr>
              <a:t>Survival Data Deep Learning  </a:t>
            </a:r>
            <a:endParaRPr sz="1700"/>
          </a:p>
        </p:txBody>
      </p:sp>
      <p:sp>
        <p:nvSpPr>
          <p:cNvPr id="550" name="Google Shape;550;p41"/>
          <p:cNvSpPr txBox="1"/>
          <p:nvPr/>
        </p:nvSpPr>
        <p:spPr>
          <a:xfrm>
            <a:off x="4572000" y="1904300"/>
            <a:ext cx="456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</a:rPr>
              <a:t>Data visualization and interpretable learning</a:t>
            </a:r>
            <a:endParaRPr sz="1700"/>
          </a:p>
        </p:txBody>
      </p:sp>
      <p:pic>
        <p:nvPicPr>
          <p:cNvPr id="551" name="Google Shape;5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25" y="2694098"/>
            <a:ext cx="3810899" cy="13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800" y="2840321"/>
            <a:ext cx="3791875" cy="10656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1"/>
          <p:cNvSpPr txBox="1"/>
          <p:nvPr/>
        </p:nvSpPr>
        <p:spPr>
          <a:xfrm>
            <a:off x="455375" y="4215575"/>
            <a:ext cx="342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5156"/>
                </a:solidFill>
                <a:highlight>
                  <a:srgbClr val="FFFFFF"/>
                </a:highlight>
              </a:rPr>
              <a:t>딥러닝 방법을 통해 생존분석을 다양한 방법으로 구현</a:t>
            </a:r>
            <a:endParaRPr sz="1200"/>
          </a:p>
        </p:txBody>
      </p:sp>
      <p:sp>
        <p:nvSpPr>
          <p:cNvPr id="554" name="Google Shape;554;p41"/>
          <p:cNvSpPr txBox="1"/>
          <p:nvPr/>
        </p:nvSpPr>
        <p:spPr>
          <a:xfrm>
            <a:off x="5144925" y="4215575"/>
            <a:ext cx="385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5156"/>
                </a:solidFill>
                <a:highlight>
                  <a:srgbClr val="FFFFFF"/>
                </a:highlight>
              </a:rPr>
              <a:t>딥러닝 방법을 통한 데이터 시각화 및 이해 가능한 결과 도출 </a:t>
            </a:r>
            <a:endParaRPr sz="1200"/>
          </a:p>
        </p:txBody>
      </p:sp>
      <p:sp>
        <p:nvSpPr>
          <p:cNvPr id="555" name="Google Shape;555;p41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83" name="Google Shape;83;p15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0" y="0"/>
            <a:ext cx="4784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3C78D8"/>
                </a:solidFill>
              </a:rPr>
              <a:t>Markov Model - Stratified model</a:t>
            </a:r>
            <a:endParaRPr sz="2500">
              <a:solidFill>
                <a:srgbClr val="3C78D8"/>
              </a:solidFill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00" y="1179838"/>
            <a:ext cx="8839204" cy="2783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2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2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2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2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64" name="Google Shape;564;p42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565" name="Google Shape;565;p42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566" name="Google Shape;56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25" y="1262575"/>
            <a:ext cx="4310325" cy="22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3950" y="1094963"/>
            <a:ext cx="2429700" cy="26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42"/>
          <p:cNvSpPr/>
          <p:nvPr/>
        </p:nvSpPr>
        <p:spPr>
          <a:xfrm>
            <a:off x="3731800" y="2441300"/>
            <a:ext cx="1056900" cy="9318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2"/>
          <p:cNvSpPr/>
          <p:nvPr/>
        </p:nvSpPr>
        <p:spPr>
          <a:xfrm>
            <a:off x="5286700" y="1000350"/>
            <a:ext cx="3304200" cy="291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2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3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79" name="Google Shape;579;p43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580" name="Google Shape;580;p43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581" name="Google Shape;581;p43"/>
          <p:cNvSpPr txBox="1"/>
          <p:nvPr/>
        </p:nvSpPr>
        <p:spPr>
          <a:xfrm>
            <a:off x="329375" y="2136050"/>
            <a:ext cx="328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Domain Research</a:t>
            </a:r>
            <a:endParaRPr sz="3000"/>
          </a:p>
        </p:txBody>
      </p:sp>
      <p:sp>
        <p:nvSpPr>
          <p:cNvPr id="582" name="Google Shape;582;p43"/>
          <p:cNvSpPr txBox="1"/>
          <p:nvPr/>
        </p:nvSpPr>
        <p:spPr>
          <a:xfrm>
            <a:off x="528575" y="2882775"/>
            <a:ext cx="142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333333"/>
                </a:solidFill>
                <a:highlight>
                  <a:srgbClr val="FFFFFF"/>
                </a:highlight>
                <a:latin typeface="Gulim"/>
                <a:ea typeface="Gulim"/>
                <a:cs typeface="Gulim"/>
                <a:sym typeface="Gulim"/>
              </a:rPr>
              <a:t>↳  </a:t>
            </a:r>
            <a:r>
              <a:rPr lang="ko"/>
              <a:t>연구 분야 </a:t>
            </a:r>
            <a:endParaRPr/>
          </a:p>
        </p:txBody>
      </p:sp>
      <p:pic>
        <p:nvPicPr>
          <p:cNvPr id="583" name="Google Shape;5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125" y="789025"/>
            <a:ext cx="3628451" cy="34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3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4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4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4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4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593" name="Google Shape;593;p44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594" name="Google Shape;594;p44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595" name="Google Shape;595;p44"/>
          <p:cNvSpPr txBox="1"/>
          <p:nvPr/>
        </p:nvSpPr>
        <p:spPr>
          <a:xfrm>
            <a:off x="149225" y="310575"/>
            <a:ext cx="404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Cancer Surveillance</a:t>
            </a:r>
            <a:endParaRPr sz="3000"/>
          </a:p>
        </p:txBody>
      </p:sp>
      <p:cxnSp>
        <p:nvCxnSpPr>
          <p:cNvPr id="596" name="Google Shape;596;p44"/>
          <p:cNvCxnSpPr/>
          <p:nvPr/>
        </p:nvCxnSpPr>
        <p:spPr>
          <a:xfrm>
            <a:off x="0" y="1811725"/>
            <a:ext cx="9134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44"/>
          <p:cNvCxnSpPr/>
          <p:nvPr/>
        </p:nvCxnSpPr>
        <p:spPr>
          <a:xfrm>
            <a:off x="3040800" y="1822750"/>
            <a:ext cx="0" cy="29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44"/>
          <p:cNvSpPr txBox="1"/>
          <p:nvPr/>
        </p:nvSpPr>
        <p:spPr>
          <a:xfrm>
            <a:off x="357850" y="957075"/>
            <a:ext cx="861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333333"/>
                </a:solidFill>
                <a:highlight>
                  <a:srgbClr val="FFFFFF"/>
                </a:highlight>
              </a:rPr>
              <a:t>↳  </a:t>
            </a:r>
            <a:r>
              <a:rPr lang="ko" sz="1500">
                <a:solidFill>
                  <a:schemeClr val="dk1"/>
                </a:solidFill>
                <a:highlight>
                  <a:srgbClr val="FDFDFD"/>
                </a:highlight>
              </a:rPr>
              <a:t>새로운 암 환자, 질병의 정도, 선별 검사, 치료, 생존 및 암 사망에 대한 정보를 지속적으로, 시기적절하고 체계적으로 수집하고 분석</a:t>
            </a:r>
            <a:endParaRPr sz="1500"/>
          </a:p>
        </p:txBody>
      </p:sp>
      <p:cxnSp>
        <p:nvCxnSpPr>
          <p:cNvPr id="599" name="Google Shape;599;p44"/>
          <p:cNvCxnSpPr/>
          <p:nvPr/>
        </p:nvCxnSpPr>
        <p:spPr>
          <a:xfrm>
            <a:off x="6081600" y="1824563"/>
            <a:ext cx="0" cy="29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0" name="Google Shape;600;p44"/>
          <p:cNvSpPr txBox="1"/>
          <p:nvPr/>
        </p:nvSpPr>
        <p:spPr>
          <a:xfrm>
            <a:off x="40800" y="1886063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</a:rPr>
              <a:t>Cancer Statistics</a:t>
            </a:r>
            <a:endParaRPr sz="1700"/>
          </a:p>
        </p:txBody>
      </p:sp>
      <p:sp>
        <p:nvSpPr>
          <p:cNvPr id="601" name="Google Shape;601;p44"/>
          <p:cNvSpPr txBox="1"/>
          <p:nvPr/>
        </p:nvSpPr>
        <p:spPr>
          <a:xfrm>
            <a:off x="3061200" y="1886063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</a:rPr>
              <a:t>Population-based cancer surveillance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602" name="Google Shape;602;p44"/>
          <p:cNvSpPr txBox="1"/>
          <p:nvPr/>
        </p:nvSpPr>
        <p:spPr>
          <a:xfrm>
            <a:off x="6102000" y="1886063"/>
            <a:ext cx="3000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</a:rPr>
              <a:t>Monitoring current cancer burden and Projection into the future</a:t>
            </a:r>
            <a:endParaRPr sz="1700"/>
          </a:p>
        </p:txBody>
      </p:sp>
      <p:sp>
        <p:nvSpPr>
          <p:cNvPr id="603" name="Google Shape;603;p44"/>
          <p:cNvSpPr txBox="1"/>
          <p:nvPr/>
        </p:nvSpPr>
        <p:spPr>
          <a:xfrm>
            <a:off x="40800" y="31113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02124"/>
                </a:solidFill>
                <a:highlight>
                  <a:srgbClr val="FFFFFF"/>
                </a:highlight>
              </a:rPr>
              <a:t>전국민을 대상으로 </a:t>
            </a:r>
            <a:r>
              <a:rPr b="1" lang="ko" sz="1200">
                <a:solidFill>
                  <a:srgbClr val="202124"/>
                </a:solidFill>
              </a:rPr>
              <a:t>암</a:t>
            </a:r>
            <a:r>
              <a:rPr lang="ko" sz="1200">
                <a:solidFill>
                  <a:srgbClr val="202124"/>
                </a:solidFill>
                <a:highlight>
                  <a:srgbClr val="FFFFFF"/>
                </a:highlight>
              </a:rPr>
              <a:t>발생자에 대한 자료를 수집하고 관리하여 산출하는 보고</a:t>
            </a:r>
            <a:r>
              <a:rPr b="1" lang="ko" sz="1200">
                <a:solidFill>
                  <a:srgbClr val="202124"/>
                </a:solidFill>
              </a:rPr>
              <a:t>통계</a:t>
            </a:r>
            <a:endParaRPr/>
          </a:p>
        </p:txBody>
      </p:sp>
      <p:sp>
        <p:nvSpPr>
          <p:cNvPr id="604" name="Google Shape;604;p44"/>
          <p:cNvSpPr txBox="1"/>
          <p:nvPr/>
        </p:nvSpPr>
        <p:spPr>
          <a:xfrm>
            <a:off x="3061200" y="30189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DFDFD"/>
                </a:highlight>
              </a:rPr>
              <a:t>인구 기반 등록부에서 수집한 암 통계를 사용하여 특정 직업, 지역사회, 인종, 연령 및 기타 인구통계 그룹 간의 암 환자 분포 확인</a:t>
            </a:r>
            <a:endParaRPr sz="1200"/>
          </a:p>
        </p:txBody>
      </p:sp>
      <p:sp>
        <p:nvSpPr>
          <p:cNvPr id="605" name="Google Shape;605;p44"/>
          <p:cNvSpPr txBox="1"/>
          <p:nvPr/>
        </p:nvSpPr>
        <p:spPr>
          <a:xfrm>
            <a:off x="7235300" y="3203750"/>
            <a:ext cx="111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DFDFD"/>
                </a:highlight>
              </a:rPr>
              <a:t>암환자 예측</a:t>
            </a:r>
            <a:endParaRPr sz="1200"/>
          </a:p>
        </p:txBody>
      </p:sp>
      <p:sp>
        <p:nvSpPr>
          <p:cNvPr id="606" name="Google Shape;606;p44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5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5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45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45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15" name="Google Shape;615;p45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616" name="Google Shape;616;p45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cxnSp>
        <p:nvCxnSpPr>
          <p:cNvPr id="617" name="Google Shape;617;p45"/>
          <p:cNvCxnSpPr/>
          <p:nvPr/>
        </p:nvCxnSpPr>
        <p:spPr>
          <a:xfrm>
            <a:off x="4282525" y="851400"/>
            <a:ext cx="0" cy="297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18" name="Google Shape;6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355" y="851400"/>
            <a:ext cx="3484168" cy="29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025" y="913923"/>
            <a:ext cx="3149472" cy="29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5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6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6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6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6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29" name="Google Shape;629;p46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630" name="Google Shape;630;p46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31" name="Google Shape;631;p46"/>
          <p:cNvSpPr txBox="1"/>
          <p:nvPr/>
        </p:nvSpPr>
        <p:spPr>
          <a:xfrm>
            <a:off x="149225" y="310575"/>
            <a:ext cx="633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</a:rPr>
              <a:t>Cancer Survival and Survivorship</a:t>
            </a:r>
            <a:endParaRPr sz="3000"/>
          </a:p>
        </p:txBody>
      </p:sp>
      <p:sp>
        <p:nvSpPr>
          <p:cNvPr id="632" name="Google Shape;632;p46"/>
          <p:cNvSpPr txBox="1"/>
          <p:nvPr/>
        </p:nvSpPr>
        <p:spPr>
          <a:xfrm>
            <a:off x="357850" y="957075"/>
            <a:ext cx="861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333333"/>
                </a:solidFill>
                <a:highlight>
                  <a:srgbClr val="FFFFFF"/>
                </a:highlight>
              </a:rPr>
              <a:t>↳  </a:t>
            </a:r>
            <a:r>
              <a:rPr lang="ko" sz="135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암 환자들이 생존하는 방법, 경쟁 사망률, 건강한 삶을 위한 노력, 삶의 질을 향상시키기 위한 노력 연구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cxnSp>
        <p:nvCxnSpPr>
          <p:cNvPr id="633" name="Google Shape;633;p46"/>
          <p:cNvCxnSpPr/>
          <p:nvPr/>
        </p:nvCxnSpPr>
        <p:spPr>
          <a:xfrm>
            <a:off x="0" y="1811725"/>
            <a:ext cx="9134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4" name="Google Shape;634;p46"/>
          <p:cNvCxnSpPr/>
          <p:nvPr/>
        </p:nvCxnSpPr>
        <p:spPr>
          <a:xfrm>
            <a:off x="3040800" y="1822750"/>
            <a:ext cx="0" cy="29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46"/>
          <p:cNvCxnSpPr/>
          <p:nvPr/>
        </p:nvCxnSpPr>
        <p:spPr>
          <a:xfrm>
            <a:off x="6081600" y="1824563"/>
            <a:ext cx="0" cy="29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6" name="Google Shape;636;p46"/>
          <p:cNvSpPr txBox="1"/>
          <p:nvPr/>
        </p:nvSpPr>
        <p:spPr>
          <a:xfrm>
            <a:off x="40800" y="1886063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Survival, Recurrence, Cure,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Competing risks </a:t>
            </a:r>
            <a:endParaRPr sz="1700"/>
          </a:p>
        </p:txBody>
      </p:sp>
      <p:sp>
        <p:nvSpPr>
          <p:cNvPr id="637" name="Google Shape;637;p46"/>
          <p:cNvSpPr txBox="1"/>
          <p:nvPr/>
        </p:nvSpPr>
        <p:spPr>
          <a:xfrm>
            <a:off x="3061200" y="188606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Health status, Comorbidity, Frailty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638" name="Google Shape;638;p46"/>
          <p:cNvSpPr txBox="1"/>
          <p:nvPr/>
        </p:nvSpPr>
        <p:spPr>
          <a:xfrm>
            <a:off x="6102000" y="188606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Quality of life/ Patient-reported outcome</a:t>
            </a:r>
            <a:endParaRPr sz="1700"/>
          </a:p>
        </p:txBody>
      </p:sp>
      <p:sp>
        <p:nvSpPr>
          <p:cNvPr id="639" name="Google Shape;639;p46"/>
          <p:cNvSpPr txBox="1"/>
          <p:nvPr/>
        </p:nvSpPr>
        <p:spPr>
          <a:xfrm>
            <a:off x="6144000" y="4201763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환자의 관점에서 증상, 기능상태, 건강관련 삶의 질 등을 측정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640" name="Google Shape;6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950" y="2260874"/>
            <a:ext cx="2712500" cy="2115389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46"/>
          <p:cNvSpPr txBox="1"/>
          <p:nvPr/>
        </p:nvSpPr>
        <p:spPr>
          <a:xfrm>
            <a:off x="3061200" y="441436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암환자의 건강상태, 동반질환을 통한 생존 예측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642" name="Google Shape;64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0788" y="2430613"/>
            <a:ext cx="1662426" cy="15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46"/>
          <p:cNvSpPr txBox="1"/>
          <p:nvPr/>
        </p:nvSpPr>
        <p:spPr>
          <a:xfrm>
            <a:off x="20400" y="4098213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암환자의 생존률, 암의 재발과 같은 복합적인 요인에 대한 연구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44" name="Google Shape;644;p46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7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7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7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53" name="Google Shape;653;p47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654" name="Google Shape;654;p47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655" name="Google Shape;6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00" y="697600"/>
            <a:ext cx="3790701" cy="374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350" y="943225"/>
            <a:ext cx="3572876" cy="3432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7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8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8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8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8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66" name="Google Shape;666;p48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667" name="Google Shape;667;p48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668" name="Google Shape;668;p48"/>
          <p:cNvSpPr txBox="1"/>
          <p:nvPr/>
        </p:nvSpPr>
        <p:spPr>
          <a:xfrm>
            <a:off x="149225" y="310575"/>
            <a:ext cx="633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</a:rPr>
              <a:t>Aging Research</a:t>
            </a:r>
            <a:endParaRPr sz="3000"/>
          </a:p>
        </p:txBody>
      </p:sp>
      <p:sp>
        <p:nvSpPr>
          <p:cNvPr id="669" name="Google Shape;669;p48"/>
          <p:cNvSpPr txBox="1"/>
          <p:nvPr/>
        </p:nvSpPr>
        <p:spPr>
          <a:xfrm>
            <a:off x="357850" y="957075"/>
            <a:ext cx="861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333333"/>
                </a:solidFill>
                <a:highlight>
                  <a:srgbClr val="FFFFFF"/>
                </a:highlight>
              </a:rPr>
              <a:t>↳  </a:t>
            </a:r>
            <a:r>
              <a:rPr lang="ko">
                <a:solidFill>
                  <a:schemeClr val="dk1"/>
                </a:solidFill>
                <a:highlight>
                  <a:srgbClr val="FDFDFD"/>
                </a:highlight>
              </a:rPr>
              <a:t>급속하게 고령화되는 인구와 그것이 암에 미치는 영향 연구, 고령 암 환자의 건강과 생존 특징 확인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cxnSp>
        <p:nvCxnSpPr>
          <p:cNvPr id="670" name="Google Shape;670;p48"/>
          <p:cNvCxnSpPr/>
          <p:nvPr/>
        </p:nvCxnSpPr>
        <p:spPr>
          <a:xfrm>
            <a:off x="0" y="1811725"/>
            <a:ext cx="9134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48"/>
          <p:cNvCxnSpPr/>
          <p:nvPr/>
        </p:nvCxnSpPr>
        <p:spPr>
          <a:xfrm>
            <a:off x="3040800" y="1822750"/>
            <a:ext cx="0" cy="29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48"/>
          <p:cNvCxnSpPr/>
          <p:nvPr/>
        </p:nvCxnSpPr>
        <p:spPr>
          <a:xfrm>
            <a:off x="6081600" y="1824563"/>
            <a:ext cx="0" cy="29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3" name="Google Shape;673;p48"/>
          <p:cNvSpPr txBox="1"/>
          <p:nvPr/>
        </p:nvSpPr>
        <p:spPr>
          <a:xfrm>
            <a:off x="40800" y="1886063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Population Aging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(고령화)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74" name="Google Shape;674;p48"/>
          <p:cNvSpPr txBox="1"/>
          <p:nvPr/>
        </p:nvSpPr>
        <p:spPr>
          <a:xfrm>
            <a:off x="3061200" y="188606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Human aging and cancer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675" name="Google Shape;675;p48"/>
          <p:cNvSpPr txBox="1"/>
          <p:nvPr/>
        </p:nvSpPr>
        <p:spPr>
          <a:xfrm>
            <a:off x="6102000" y="1886063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Geriatric oncology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(노인 종양학)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76" name="Google Shape;676;p48"/>
          <p:cNvSpPr txBox="1"/>
          <p:nvPr/>
        </p:nvSpPr>
        <p:spPr>
          <a:xfrm>
            <a:off x="656950" y="3041513"/>
            <a:ext cx="186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02124"/>
                </a:solidFill>
                <a:highlight>
                  <a:srgbClr val="FFFFFF"/>
                </a:highlight>
              </a:rPr>
              <a:t>인구 집단의 고령화에 대해 사회적요인에 대한 연구</a:t>
            </a:r>
            <a:endParaRPr/>
          </a:p>
        </p:txBody>
      </p:sp>
      <p:sp>
        <p:nvSpPr>
          <p:cNvPr id="677" name="Google Shape;677;p48"/>
          <p:cNvSpPr txBox="1"/>
          <p:nvPr/>
        </p:nvSpPr>
        <p:spPr>
          <a:xfrm>
            <a:off x="3466750" y="3132100"/>
            <a:ext cx="23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DFDFD"/>
                </a:highlight>
              </a:rPr>
              <a:t>노화에 따른 암 발생에 대한 연구</a:t>
            </a:r>
            <a:endParaRPr sz="1200"/>
          </a:p>
        </p:txBody>
      </p:sp>
      <p:sp>
        <p:nvSpPr>
          <p:cNvPr id="678" name="Google Shape;678;p48"/>
          <p:cNvSpPr txBox="1"/>
          <p:nvPr/>
        </p:nvSpPr>
        <p:spPr>
          <a:xfrm>
            <a:off x="6298850" y="3079725"/>
            <a:ext cx="2808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노년기의 암 질환을 바탕으로 노인 환자의 특성 연구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79" name="Google Shape;679;p48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49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9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9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9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88" name="Google Shape;688;p49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689" name="Google Shape;689;p49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690" name="Google Shape;6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1401"/>
            <a:ext cx="4180501" cy="2663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1" name="Google Shape;691;p49"/>
          <p:cNvGrpSpPr/>
          <p:nvPr/>
        </p:nvGrpSpPr>
        <p:grpSpPr>
          <a:xfrm>
            <a:off x="4947425" y="1021400"/>
            <a:ext cx="3908201" cy="2821325"/>
            <a:chOff x="4792375" y="1021400"/>
            <a:chExt cx="3908201" cy="2821325"/>
          </a:xfrm>
        </p:grpSpPr>
        <p:pic>
          <p:nvPicPr>
            <p:cNvPr id="692" name="Google Shape;692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92375" y="1293286"/>
              <a:ext cx="3908199" cy="2549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3" name="Google Shape;693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91812" y="1021400"/>
              <a:ext cx="1308764" cy="114671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94" name="Google Shape;694;p49"/>
          <p:cNvCxnSpPr/>
          <p:nvPr/>
        </p:nvCxnSpPr>
        <p:spPr>
          <a:xfrm>
            <a:off x="4477775" y="580763"/>
            <a:ext cx="0" cy="370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49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0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0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0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50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04" name="Google Shape;704;p50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705" name="Google Shape;705;p50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06" name="Google Shape;706;p50"/>
          <p:cNvSpPr txBox="1"/>
          <p:nvPr/>
        </p:nvSpPr>
        <p:spPr>
          <a:xfrm>
            <a:off x="680350" y="493250"/>
            <a:ext cx="3284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Methodology development</a:t>
            </a:r>
            <a:endParaRPr sz="2000"/>
          </a:p>
        </p:txBody>
      </p:sp>
      <p:sp>
        <p:nvSpPr>
          <p:cNvPr id="707" name="Google Shape;707;p50"/>
          <p:cNvSpPr txBox="1"/>
          <p:nvPr/>
        </p:nvSpPr>
        <p:spPr>
          <a:xfrm>
            <a:off x="5852075" y="493250"/>
            <a:ext cx="2144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Domain research</a:t>
            </a:r>
            <a:endParaRPr sz="2000"/>
          </a:p>
        </p:txBody>
      </p:sp>
      <p:cxnSp>
        <p:nvCxnSpPr>
          <p:cNvPr id="708" name="Google Shape;708;p50"/>
          <p:cNvCxnSpPr/>
          <p:nvPr/>
        </p:nvCxnSpPr>
        <p:spPr>
          <a:xfrm>
            <a:off x="4647875" y="701925"/>
            <a:ext cx="0" cy="369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9" name="Google Shape;709;p50"/>
          <p:cNvSpPr txBox="1"/>
          <p:nvPr/>
        </p:nvSpPr>
        <p:spPr>
          <a:xfrm>
            <a:off x="1220700" y="1449563"/>
            <a:ext cx="21441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Biostatistical Methods</a:t>
            </a:r>
            <a:endParaRPr/>
          </a:p>
        </p:txBody>
      </p:sp>
      <p:sp>
        <p:nvSpPr>
          <p:cNvPr id="710" name="Google Shape;710;p50"/>
          <p:cNvSpPr txBox="1"/>
          <p:nvPr/>
        </p:nvSpPr>
        <p:spPr>
          <a:xfrm>
            <a:off x="1220700" y="2047738"/>
            <a:ext cx="21441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Healthcare Big Data</a:t>
            </a:r>
            <a:endParaRPr/>
          </a:p>
        </p:txBody>
      </p:sp>
      <p:sp>
        <p:nvSpPr>
          <p:cNvPr id="711" name="Google Shape;711;p50"/>
          <p:cNvSpPr txBox="1"/>
          <p:nvPr/>
        </p:nvSpPr>
        <p:spPr>
          <a:xfrm>
            <a:off x="1220700" y="2645913"/>
            <a:ext cx="21441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Modeling</a:t>
            </a:r>
            <a:endParaRPr/>
          </a:p>
        </p:txBody>
      </p:sp>
      <p:sp>
        <p:nvSpPr>
          <p:cNvPr id="712" name="Google Shape;712;p50"/>
          <p:cNvSpPr txBox="1"/>
          <p:nvPr/>
        </p:nvSpPr>
        <p:spPr>
          <a:xfrm>
            <a:off x="1220700" y="3244088"/>
            <a:ext cx="21441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Deep Learning</a:t>
            </a:r>
            <a:endParaRPr/>
          </a:p>
        </p:txBody>
      </p:sp>
      <p:sp>
        <p:nvSpPr>
          <p:cNvPr id="713" name="Google Shape;713;p50"/>
          <p:cNvSpPr txBox="1"/>
          <p:nvPr/>
        </p:nvSpPr>
        <p:spPr>
          <a:xfrm>
            <a:off x="5867050" y="1480225"/>
            <a:ext cx="21441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Cancer Surveillance</a:t>
            </a:r>
            <a:endParaRPr/>
          </a:p>
        </p:txBody>
      </p:sp>
      <p:sp>
        <p:nvSpPr>
          <p:cNvPr id="714" name="Google Shape;714;p50"/>
          <p:cNvSpPr txBox="1"/>
          <p:nvPr/>
        </p:nvSpPr>
        <p:spPr>
          <a:xfrm>
            <a:off x="5867050" y="2263938"/>
            <a:ext cx="2144100" cy="615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Cancer Survival and Survivorship</a:t>
            </a:r>
            <a:endParaRPr/>
          </a:p>
        </p:txBody>
      </p:sp>
      <p:sp>
        <p:nvSpPr>
          <p:cNvPr id="715" name="Google Shape;715;p50"/>
          <p:cNvSpPr txBox="1"/>
          <p:nvPr/>
        </p:nvSpPr>
        <p:spPr>
          <a:xfrm>
            <a:off x="5867050" y="3263075"/>
            <a:ext cx="2144100" cy="400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Aging Research</a:t>
            </a:r>
            <a:endParaRPr/>
          </a:p>
        </p:txBody>
      </p:sp>
      <p:sp>
        <p:nvSpPr>
          <p:cNvPr id="716" name="Google Shape;716;p50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1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1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1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51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25" name="Google Shape;725;p51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726" name="Google Shape;726;p51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27" name="Google Shape;727;p51"/>
          <p:cNvSpPr txBox="1"/>
          <p:nvPr/>
        </p:nvSpPr>
        <p:spPr>
          <a:xfrm>
            <a:off x="197750" y="1828250"/>
            <a:ext cx="4336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Methodology development</a:t>
            </a:r>
            <a:endParaRPr sz="3000"/>
          </a:p>
        </p:txBody>
      </p:sp>
      <p:pic>
        <p:nvPicPr>
          <p:cNvPr id="728" name="Google Shape;7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375" y="822451"/>
            <a:ext cx="4548424" cy="31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51"/>
          <p:cNvSpPr txBox="1"/>
          <p:nvPr/>
        </p:nvSpPr>
        <p:spPr>
          <a:xfrm>
            <a:off x="1233100" y="3310425"/>
            <a:ext cx="163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1"/>
          <p:cNvSpPr txBox="1"/>
          <p:nvPr/>
        </p:nvSpPr>
        <p:spPr>
          <a:xfrm>
            <a:off x="267050" y="3062975"/>
            <a:ext cx="454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333333"/>
                </a:solidFill>
                <a:highlight>
                  <a:srgbClr val="FFFFFF"/>
                </a:highlight>
                <a:latin typeface="Gulim"/>
                <a:ea typeface="Gulim"/>
                <a:cs typeface="Gulim"/>
                <a:sym typeface="Gulim"/>
              </a:rPr>
              <a:t>↳  </a:t>
            </a:r>
            <a:r>
              <a:rPr lang="ko"/>
              <a:t>연구를 수행하기 위해 사용되는 학문및 기술적인 부분 </a:t>
            </a:r>
            <a:endParaRPr/>
          </a:p>
        </p:txBody>
      </p:sp>
      <p:sp>
        <p:nvSpPr>
          <p:cNvPr id="731" name="Google Shape;731;p51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96" name="Google Shape;96;p16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0" y="0"/>
            <a:ext cx="4784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3C78D8"/>
                </a:solidFill>
              </a:rPr>
              <a:t>Markov Model - Stratified model</a:t>
            </a:r>
            <a:endParaRPr sz="2500">
              <a:solidFill>
                <a:srgbClr val="3C78D8"/>
              </a:solidFill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7100"/>
            <a:ext cx="8839204" cy="2749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52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52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52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52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40" name="Google Shape;740;p52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741" name="Google Shape;741;p52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42" name="Google Shape;742;p52"/>
          <p:cNvSpPr txBox="1"/>
          <p:nvPr/>
        </p:nvSpPr>
        <p:spPr>
          <a:xfrm>
            <a:off x="149225" y="310575"/>
            <a:ext cx="404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Biostatistical Methods</a:t>
            </a:r>
            <a:endParaRPr sz="3000"/>
          </a:p>
        </p:txBody>
      </p:sp>
      <p:sp>
        <p:nvSpPr>
          <p:cNvPr id="743" name="Google Shape;743;p52"/>
          <p:cNvSpPr txBox="1"/>
          <p:nvPr/>
        </p:nvSpPr>
        <p:spPr>
          <a:xfrm>
            <a:off x="357850" y="957075"/>
            <a:ext cx="8615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333333"/>
                </a:solidFill>
                <a:highlight>
                  <a:srgbClr val="FFFFFF"/>
                </a:highlight>
              </a:rPr>
              <a:t>↳  </a:t>
            </a: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생물학, 의학, 약학, 보건학, 독성학 등의 분야들에서 필요한 통계학의 이론 개발 및 개발된 이론들을 그 분야들에 응용하는데 중점</a:t>
            </a:r>
            <a:endParaRPr/>
          </a:p>
        </p:txBody>
      </p:sp>
      <p:sp>
        <p:nvSpPr>
          <p:cNvPr id="744" name="Google Shape;744;p52"/>
          <p:cNvSpPr txBox="1"/>
          <p:nvPr/>
        </p:nvSpPr>
        <p:spPr>
          <a:xfrm>
            <a:off x="670325" y="1904288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Survival Analysis 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(생존 분석)</a:t>
            </a:r>
            <a:endParaRPr sz="1700"/>
          </a:p>
        </p:txBody>
      </p:sp>
      <p:sp>
        <p:nvSpPr>
          <p:cNvPr id="745" name="Google Shape;745;p52"/>
          <p:cNvSpPr txBox="1"/>
          <p:nvPr/>
        </p:nvSpPr>
        <p:spPr>
          <a:xfrm>
            <a:off x="5645275" y="1904300"/>
            <a:ext cx="255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Bayesian 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/>
              <a:t>(베이지안 추론)</a:t>
            </a:r>
            <a:endParaRPr sz="1700"/>
          </a:p>
        </p:txBody>
      </p:sp>
      <p:cxnSp>
        <p:nvCxnSpPr>
          <p:cNvPr id="746" name="Google Shape;746;p52"/>
          <p:cNvCxnSpPr/>
          <p:nvPr/>
        </p:nvCxnSpPr>
        <p:spPr>
          <a:xfrm>
            <a:off x="0" y="1811725"/>
            <a:ext cx="9134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2"/>
          <p:cNvCxnSpPr/>
          <p:nvPr/>
        </p:nvCxnSpPr>
        <p:spPr>
          <a:xfrm>
            <a:off x="4515100" y="1822750"/>
            <a:ext cx="0" cy="29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2"/>
          <p:cNvSpPr txBox="1"/>
          <p:nvPr/>
        </p:nvSpPr>
        <p:spPr>
          <a:xfrm>
            <a:off x="238475" y="4035563"/>
            <a:ext cx="386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5156"/>
                </a:solidFill>
                <a:highlight>
                  <a:srgbClr val="FFFFFF"/>
                </a:highlight>
              </a:rPr>
              <a:t>생명체의 관찰하기 시작한 이후로 사망에 이르는 생존시간을 추정하는 통계 기법</a:t>
            </a:r>
            <a:endParaRPr sz="1200"/>
          </a:p>
        </p:txBody>
      </p:sp>
      <p:sp>
        <p:nvSpPr>
          <p:cNvPr id="749" name="Google Shape;749;p52"/>
          <p:cNvSpPr txBox="1"/>
          <p:nvPr/>
        </p:nvSpPr>
        <p:spPr>
          <a:xfrm>
            <a:off x="4928025" y="4035575"/>
            <a:ext cx="386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5156"/>
                </a:solidFill>
                <a:highlight>
                  <a:srgbClr val="FFFFFF"/>
                </a:highlight>
              </a:rPr>
              <a:t>추론 대상의 사전 확률과 추가적인 정보를 통해 해당 대상의 사후 확률을 추론하는 방법</a:t>
            </a:r>
            <a:endParaRPr sz="1200"/>
          </a:p>
        </p:txBody>
      </p:sp>
      <p:pic>
        <p:nvPicPr>
          <p:cNvPr id="750" name="Google Shape;7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800" y="2814538"/>
            <a:ext cx="2852557" cy="10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225" y="2566200"/>
            <a:ext cx="2233600" cy="15011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52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53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53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53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53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61" name="Google Shape;761;p53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762" name="Google Shape;762;p53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763" name="Google Shape;76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250" y="937750"/>
            <a:ext cx="4240750" cy="31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7700" y="658223"/>
            <a:ext cx="2044150" cy="73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0975" y="2478800"/>
            <a:ext cx="2233600" cy="150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6" name="Google Shape;766;p53"/>
          <p:cNvCxnSpPr/>
          <p:nvPr/>
        </p:nvCxnSpPr>
        <p:spPr>
          <a:xfrm flipH="1">
            <a:off x="3559350" y="3177425"/>
            <a:ext cx="2124600" cy="2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7" name="Google Shape;767;p53"/>
          <p:cNvCxnSpPr/>
          <p:nvPr/>
        </p:nvCxnSpPr>
        <p:spPr>
          <a:xfrm flipH="1">
            <a:off x="2846700" y="1102825"/>
            <a:ext cx="2776800" cy="8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8" name="Google Shape;768;p53"/>
          <p:cNvSpPr txBox="1"/>
          <p:nvPr/>
        </p:nvSpPr>
        <p:spPr>
          <a:xfrm>
            <a:off x="5846450" y="4024125"/>
            <a:ext cx="208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Survival Analysis (생존 분석)</a:t>
            </a:r>
            <a:endParaRPr sz="1200"/>
          </a:p>
        </p:txBody>
      </p:sp>
      <p:sp>
        <p:nvSpPr>
          <p:cNvPr id="769" name="Google Shape;769;p53"/>
          <p:cNvSpPr txBox="1"/>
          <p:nvPr/>
        </p:nvSpPr>
        <p:spPr>
          <a:xfrm>
            <a:off x="5683950" y="1491625"/>
            <a:ext cx="188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Bayesian (베이지안 추론)</a:t>
            </a:r>
            <a:endParaRPr sz="1200"/>
          </a:p>
        </p:txBody>
      </p:sp>
      <p:cxnSp>
        <p:nvCxnSpPr>
          <p:cNvPr id="770" name="Google Shape;770;p53"/>
          <p:cNvCxnSpPr/>
          <p:nvPr/>
        </p:nvCxnSpPr>
        <p:spPr>
          <a:xfrm flipH="1">
            <a:off x="2728900" y="992350"/>
            <a:ext cx="1063500" cy="153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1" name="Google Shape;771;p53"/>
          <p:cNvSpPr txBox="1"/>
          <p:nvPr/>
        </p:nvSpPr>
        <p:spPr>
          <a:xfrm>
            <a:off x="3367125" y="544525"/>
            <a:ext cx="131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의료관련 이미지</a:t>
            </a:r>
            <a:endParaRPr sz="1200"/>
          </a:p>
        </p:txBody>
      </p:sp>
      <p:sp>
        <p:nvSpPr>
          <p:cNvPr id="772" name="Google Shape;772;p53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4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4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4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4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781" name="Google Shape;781;p54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782" name="Google Shape;782;p54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783" name="Google Shape;783;p54"/>
          <p:cNvSpPr txBox="1"/>
          <p:nvPr/>
        </p:nvSpPr>
        <p:spPr>
          <a:xfrm>
            <a:off x="149225" y="310575"/>
            <a:ext cx="404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Healthcare Big Data</a:t>
            </a:r>
            <a:endParaRPr sz="3000"/>
          </a:p>
        </p:txBody>
      </p:sp>
      <p:sp>
        <p:nvSpPr>
          <p:cNvPr id="784" name="Google Shape;784;p54"/>
          <p:cNvSpPr txBox="1"/>
          <p:nvPr/>
        </p:nvSpPr>
        <p:spPr>
          <a:xfrm>
            <a:off x="357850" y="957075"/>
            <a:ext cx="861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333333"/>
                </a:solidFill>
                <a:highlight>
                  <a:srgbClr val="FFFFFF"/>
                </a:highlight>
              </a:rPr>
              <a:t>↳  </a:t>
            </a:r>
            <a:r>
              <a:rPr b="1" lang="ko">
                <a:solidFill>
                  <a:srgbClr val="5F6368"/>
                </a:solidFill>
              </a:rPr>
              <a:t>헬스케어</a:t>
            </a:r>
            <a:r>
              <a:rPr lang="ko">
                <a:solidFill>
                  <a:srgbClr val="4D5156"/>
                </a:solidFill>
                <a:highlight>
                  <a:srgbClr val="FFFFFF"/>
                </a:highlight>
              </a:rPr>
              <a:t>라는 지식의 도메인을 다양한 </a:t>
            </a:r>
            <a:r>
              <a:rPr b="1" lang="ko">
                <a:solidFill>
                  <a:srgbClr val="5F6368"/>
                </a:solidFill>
              </a:rPr>
              <a:t>빅데이터</a:t>
            </a:r>
            <a:r>
              <a:rPr lang="ko">
                <a:solidFill>
                  <a:srgbClr val="4D5156"/>
                </a:solidFill>
                <a:highlight>
                  <a:srgbClr val="FFFFFF"/>
                </a:highlight>
              </a:rPr>
              <a:t> 분석 기술을 활용해 의료적 가치를 창출하는데 사용되는 데이터</a:t>
            </a:r>
            <a:endParaRPr/>
          </a:p>
        </p:txBody>
      </p:sp>
      <p:cxnSp>
        <p:nvCxnSpPr>
          <p:cNvPr id="785" name="Google Shape;785;p54"/>
          <p:cNvCxnSpPr/>
          <p:nvPr/>
        </p:nvCxnSpPr>
        <p:spPr>
          <a:xfrm>
            <a:off x="0" y="1811725"/>
            <a:ext cx="9134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" name="Google Shape;786;p54"/>
          <p:cNvCxnSpPr/>
          <p:nvPr/>
        </p:nvCxnSpPr>
        <p:spPr>
          <a:xfrm>
            <a:off x="2316075" y="1822738"/>
            <a:ext cx="0" cy="29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54"/>
          <p:cNvCxnSpPr/>
          <p:nvPr/>
        </p:nvCxnSpPr>
        <p:spPr>
          <a:xfrm>
            <a:off x="4632575" y="1822738"/>
            <a:ext cx="0" cy="29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" name="Google Shape;788;p54"/>
          <p:cNvCxnSpPr/>
          <p:nvPr/>
        </p:nvCxnSpPr>
        <p:spPr>
          <a:xfrm>
            <a:off x="6835275" y="1822750"/>
            <a:ext cx="0" cy="29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9" name="Google Shape;789;p54"/>
          <p:cNvSpPr txBox="1"/>
          <p:nvPr/>
        </p:nvSpPr>
        <p:spPr>
          <a:xfrm>
            <a:off x="87950" y="1916550"/>
            <a:ext cx="2078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Health Claims, EHR, EMR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33333"/>
                </a:solidFill>
                <a:highlight>
                  <a:srgbClr val="FFFFFF"/>
                </a:highlight>
              </a:rPr>
              <a:t>(건강보험 및 의무,건강기록 데이터 )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790" name="Google Shape;790;p54"/>
          <p:cNvSpPr txBox="1"/>
          <p:nvPr/>
        </p:nvSpPr>
        <p:spPr>
          <a:xfrm>
            <a:off x="2534875" y="1885650"/>
            <a:ext cx="187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Survey and Census data</a:t>
            </a:r>
            <a:endParaRPr sz="1200">
              <a:solidFill>
                <a:schemeClr val="dk1"/>
              </a:solidFill>
            </a:endParaRPr>
          </a:p>
          <a:p>
            <a:pPr indent="0" lvl="0" marL="0" marR="3810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02124"/>
                </a:solidFill>
              </a:rPr>
              <a:t>(설문 및 인구 조사 데이터)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91" name="Google Shape;791;p54"/>
          <p:cNvSpPr txBox="1"/>
          <p:nvPr/>
        </p:nvSpPr>
        <p:spPr>
          <a:xfrm>
            <a:off x="4694725" y="1885650"/>
            <a:ext cx="207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Real World Evidence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(실제 임상 근거)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92" name="Google Shape;792;p54"/>
          <p:cNvSpPr txBox="1"/>
          <p:nvPr/>
        </p:nvSpPr>
        <p:spPr>
          <a:xfrm>
            <a:off x="6835275" y="1885650"/>
            <a:ext cx="229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Integrated multi-data analysis</a:t>
            </a:r>
            <a:endParaRPr sz="1200"/>
          </a:p>
        </p:txBody>
      </p:sp>
      <p:sp>
        <p:nvSpPr>
          <p:cNvPr id="793" name="Google Shape;793;p54"/>
          <p:cNvSpPr txBox="1"/>
          <p:nvPr/>
        </p:nvSpPr>
        <p:spPr>
          <a:xfrm>
            <a:off x="4651525" y="4141250"/>
            <a:ext cx="216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33333"/>
                </a:solidFill>
                <a:highlight>
                  <a:srgbClr val="FFFFFF"/>
                </a:highlight>
              </a:rPr>
              <a:t>실제임상자료의 분석을 통해 얻어진 의약품 등의 사용 및 잠재적인 유익성과 위해성에 관한 임상적인 증거</a:t>
            </a:r>
            <a:endParaRPr sz="1000"/>
          </a:p>
        </p:txBody>
      </p:sp>
      <p:sp>
        <p:nvSpPr>
          <p:cNvPr id="794" name="Google Shape;794;p54"/>
          <p:cNvSpPr txBox="1"/>
          <p:nvPr/>
        </p:nvSpPr>
        <p:spPr>
          <a:xfrm>
            <a:off x="2414425" y="4218200"/>
            <a:ext cx="211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33E48"/>
                </a:solidFill>
              </a:rPr>
              <a:t>지역사회나 환경적 측면에서 활용할 수 있는 집단 데이터</a:t>
            </a:r>
            <a:endParaRPr sz="1000"/>
          </a:p>
        </p:txBody>
      </p:sp>
      <p:sp>
        <p:nvSpPr>
          <p:cNvPr id="795" name="Google Shape;795;p54"/>
          <p:cNvSpPr txBox="1"/>
          <p:nvPr/>
        </p:nvSpPr>
        <p:spPr>
          <a:xfrm>
            <a:off x="187700" y="4218200"/>
            <a:ext cx="187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33E48"/>
                </a:solidFill>
              </a:rPr>
              <a:t>환자의 질병에 대한 진료 기록 및 건강보험 데이터</a:t>
            </a:r>
            <a:endParaRPr sz="1000"/>
          </a:p>
        </p:txBody>
      </p:sp>
      <p:sp>
        <p:nvSpPr>
          <p:cNvPr id="796" name="Google Shape;796;p54"/>
          <p:cNvSpPr txBox="1"/>
          <p:nvPr/>
        </p:nvSpPr>
        <p:spPr>
          <a:xfrm>
            <a:off x="7058600" y="4218200"/>
            <a:ext cx="199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33333"/>
                </a:solidFill>
                <a:highlight>
                  <a:srgbClr val="FFFFFF"/>
                </a:highlight>
              </a:rPr>
              <a:t>의료,경제,사회 등 여러 데이터가 종합하여 이루어진 복합 데이터</a:t>
            </a:r>
            <a:endParaRPr sz="1000"/>
          </a:p>
        </p:txBody>
      </p:sp>
      <p:pic>
        <p:nvPicPr>
          <p:cNvPr id="797" name="Google Shape;79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46" y="2465476"/>
            <a:ext cx="1927201" cy="172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0623" y="2375775"/>
            <a:ext cx="1446350" cy="188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4475" y="2647857"/>
            <a:ext cx="1878901" cy="128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9075" y="2709725"/>
            <a:ext cx="2078401" cy="1053701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54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5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55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5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55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10" name="Google Shape;810;p55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811" name="Google Shape;811;p55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812" name="Google Shape;8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125" y="1006700"/>
            <a:ext cx="5503411" cy="2890409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55"/>
          <p:cNvSpPr txBox="1"/>
          <p:nvPr/>
        </p:nvSpPr>
        <p:spPr>
          <a:xfrm>
            <a:off x="260325" y="441375"/>
            <a:ext cx="207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Health Claims, EHR, EMR</a:t>
            </a:r>
            <a:endParaRPr sz="1200"/>
          </a:p>
        </p:txBody>
      </p:sp>
      <p:sp>
        <p:nvSpPr>
          <p:cNvPr id="814" name="Google Shape;814;p55"/>
          <p:cNvSpPr txBox="1"/>
          <p:nvPr/>
        </p:nvSpPr>
        <p:spPr>
          <a:xfrm>
            <a:off x="93575" y="4066025"/>
            <a:ext cx="187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Survey and Census data</a:t>
            </a:r>
            <a:endParaRPr sz="1200"/>
          </a:p>
        </p:txBody>
      </p:sp>
      <p:sp>
        <p:nvSpPr>
          <p:cNvPr id="815" name="Google Shape;815;p55"/>
          <p:cNvSpPr txBox="1"/>
          <p:nvPr/>
        </p:nvSpPr>
        <p:spPr>
          <a:xfrm>
            <a:off x="6870450" y="371475"/>
            <a:ext cx="207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Real World Evidence</a:t>
            </a:r>
            <a:endParaRPr sz="1200"/>
          </a:p>
        </p:txBody>
      </p:sp>
      <p:sp>
        <p:nvSpPr>
          <p:cNvPr id="816" name="Google Shape;816;p55"/>
          <p:cNvSpPr txBox="1"/>
          <p:nvPr/>
        </p:nvSpPr>
        <p:spPr>
          <a:xfrm>
            <a:off x="6870450" y="4103300"/>
            <a:ext cx="229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Integrated multi-data analysis</a:t>
            </a:r>
            <a:endParaRPr sz="1200"/>
          </a:p>
        </p:txBody>
      </p:sp>
      <p:cxnSp>
        <p:nvCxnSpPr>
          <p:cNvPr id="817" name="Google Shape;817;p55"/>
          <p:cNvCxnSpPr/>
          <p:nvPr/>
        </p:nvCxnSpPr>
        <p:spPr>
          <a:xfrm flipH="1" rot="10800000">
            <a:off x="1584050" y="3158800"/>
            <a:ext cx="899100" cy="73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8" name="Google Shape;818;p55"/>
          <p:cNvCxnSpPr/>
          <p:nvPr/>
        </p:nvCxnSpPr>
        <p:spPr>
          <a:xfrm>
            <a:off x="1368400" y="974575"/>
            <a:ext cx="1231200" cy="51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9" name="Google Shape;819;p55"/>
          <p:cNvCxnSpPr/>
          <p:nvPr/>
        </p:nvCxnSpPr>
        <p:spPr>
          <a:xfrm flipH="1">
            <a:off x="7033625" y="819975"/>
            <a:ext cx="830700" cy="75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0" name="Google Shape;820;p55"/>
          <p:cNvCxnSpPr/>
          <p:nvPr/>
        </p:nvCxnSpPr>
        <p:spPr>
          <a:xfrm rot="10800000">
            <a:off x="6240250" y="3426275"/>
            <a:ext cx="748200" cy="60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1" name="Google Shape;821;p55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56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56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6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6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30" name="Google Shape;830;p56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831" name="Google Shape;831;p56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832" name="Google Shape;8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650" y="939750"/>
            <a:ext cx="2667000" cy="26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56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7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7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57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57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42" name="Google Shape;842;p57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843" name="Google Shape;843;p57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844" name="Google Shape;844;p57"/>
          <p:cNvSpPr txBox="1"/>
          <p:nvPr/>
        </p:nvSpPr>
        <p:spPr>
          <a:xfrm>
            <a:off x="149225" y="310575"/>
            <a:ext cx="404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Modeling</a:t>
            </a:r>
            <a:endParaRPr sz="3000"/>
          </a:p>
        </p:txBody>
      </p:sp>
      <p:sp>
        <p:nvSpPr>
          <p:cNvPr id="845" name="Google Shape;845;p57"/>
          <p:cNvSpPr txBox="1"/>
          <p:nvPr/>
        </p:nvSpPr>
        <p:spPr>
          <a:xfrm>
            <a:off x="357850" y="957075"/>
            <a:ext cx="861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333333"/>
                </a:solidFill>
                <a:highlight>
                  <a:srgbClr val="FFFFFF"/>
                </a:highlight>
              </a:rPr>
              <a:t>↳  </a:t>
            </a:r>
            <a:r>
              <a:rPr lang="ko">
                <a:solidFill>
                  <a:schemeClr val="dk1"/>
                </a:solidFill>
                <a:highlight>
                  <a:srgbClr val="FFFFFF"/>
                </a:highlight>
              </a:rPr>
              <a:t>실제하는 현상을 다양한 형태로 나타내어 이를 분석, 예측 등을 하기 위한 방법</a:t>
            </a:r>
            <a:endParaRPr/>
          </a:p>
        </p:txBody>
      </p:sp>
      <p:sp>
        <p:nvSpPr>
          <p:cNvPr id="846" name="Google Shape;846;p57"/>
          <p:cNvSpPr txBox="1"/>
          <p:nvPr/>
        </p:nvSpPr>
        <p:spPr>
          <a:xfrm>
            <a:off x="83275" y="4256650"/>
            <a:ext cx="216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02124"/>
                </a:solidFill>
                <a:highlight>
                  <a:srgbClr val="FFFFFF"/>
                </a:highlight>
              </a:rPr>
              <a:t>진단 결과 밝혀진 병이나 문제가 앞으로 어떻게 진행될지 </a:t>
            </a:r>
            <a:r>
              <a:rPr lang="ko" sz="1200">
                <a:solidFill>
                  <a:srgbClr val="202124"/>
                </a:solidFill>
              </a:rPr>
              <a:t>예측</a:t>
            </a:r>
            <a:endParaRPr sz="1200"/>
          </a:p>
        </p:txBody>
      </p:sp>
      <p:cxnSp>
        <p:nvCxnSpPr>
          <p:cNvPr id="847" name="Google Shape;847;p57"/>
          <p:cNvCxnSpPr/>
          <p:nvPr/>
        </p:nvCxnSpPr>
        <p:spPr>
          <a:xfrm>
            <a:off x="0" y="1811725"/>
            <a:ext cx="9134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8" name="Google Shape;848;p57"/>
          <p:cNvCxnSpPr/>
          <p:nvPr/>
        </p:nvCxnSpPr>
        <p:spPr>
          <a:xfrm>
            <a:off x="2316075" y="1822738"/>
            <a:ext cx="0" cy="29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9" name="Google Shape;849;p57"/>
          <p:cNvCxnSpPr/>
          <p:nvPr/>
        </p:nvCxnSpPr>
        <p:spPr>
          <a:xfrm>
            <a:off x="4632575" y="1822738"/>
            <a:ext cx="0" cy="29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0" name="Google Shape;850;p57"/>
          <p:cNvCxnSpPr/>
          <p:nvPr/>
        </p:nvCxnSpPr>
        <p:spPr>
          <a:xfrm>
            <a:off x="6835275" y="1822750"/>
            <a:ext cx="0" cy="243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1" name="Google Shape;851;p57"/>
          <p:cNvSpPr txBox="1"/>
          <p:nvPr/>
        </p:nvSpPr>
        <p:spPr>
          <a:xfrm>
            <a:off x="83275" y="1978050"/>
            <a:ext cx="207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5156"/>
                </a:solidFill>
              </a:rPr>
              <a:t>Prognosis Prediction</a:t>
            </a:r>
            <a:endParaRPr sz="1200"/>
          </a:p>
        </p:txBody>
      </p:sp>
      <p:sp>
        <p:nvSpPr>
          <p:cNvPr id="852" name="Google Shape;852;p57"/>
          <p:cNvSpPr txBox="1"/>
          <p:nvPr/>
        </p:nvSpPr>
        <p:spPr>
          <a:xfrm>
            <a:off x="2534875" y="1978050"/>
            <a:ext cx="187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5156"/>
                </a:solidFill>
              </a:rPr>
              <a:t>Disease Risk Prediction</a:t>
            </a:r>
            <a:endParaRPr sz="1200"/>
          </a:p>
        </p:txBody>
      </p:sp>
      <p:sp>
        <p:nvSpPr>
          <p:cNvPr id="853" name="Google Shape;853;p57"/>
          <p:cNvSpPr txBox="1"/>
          <p:nvPr/>
        </p:nvSpPr>
        <p:spPr>
          <a:xfrm>
            <a:off x="4694725" y="1946225"/>
            <a:ext cx="207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5156"/>
                </a:solidFill>
              </a:rPr>
              <a:t>Projection Models</a:t>
            </a:r>
            <a:endParaRPr sz="1200"/>
          </a:p>
        </p:txBody>
      </p:sp>
      <p:sp>
        <p:nvSpPr>
          <p:cNvPr id="854" name="Google Shape;854;p57"/>
          <p:cNvSpPr txBox="1"/>
          <p:nvPr/>
        </p:nvSpPr>
        <p:spPr>
          <a:xfrm>
            <a:off x="6835275" y="1885650"/>
            <a:ext cx="2296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5156"/>
                </a:solidFill>
              </a:rPr>
              <a:t>Epidemiological Models /</a:t>
            </a:r>
            <a:endParaRPr sz="1200">
              <a:solidFill>
                <a:srgbClr val="4D515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5156"/>
                </a:solidFill>
              </a:rPr>
              <a:t>Population Simulation Models </a:t>
            </a:r>
            <a:endParaRPr sz="1200">
              <a:solidFill>
                <a:srgbClr val="4D5156"/>
              </a:solidFill>
            </a:endParaRPr>
          </a:p>
        </p:txBody>
      </p:sp>
      <p:pic>
        <p:nvPicPr>
          <p:cNvPr id="855" name="Google Shape;85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800" y="2483075"/>
            <a:ext cx="2010754" cy="1637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725" y="2659341"/>
            <a:ext cx="2051676" cy="110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57"/>
          <p:cNvSpPr txBox="1"/>
          <p:nvPr/>
        </p:nvSpPr>
        <p:spPr>
          <a:xfrm>
            <a:off x="2545400" y="4349050"/>
            <a:ext cx="192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02124"/>
                </a:solidFill>
                <a:highlight>
                  <a:srgbClr val="FFFFFF"/>
                </a:highlight>
              </a:rPr>
              <a:t>병에 영향을 주는 요인 예측</a:t>
            </a:r>
            <a:endParaRPr sz="1200"/>
          </a:p>
        </p:txBody>
      </p:sp>
      <p:pic>
        <p:nvPicPr>
          <p:cNvPr id="858" name="Google Shape;85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9001" y="2385100"/>
            <a:ext cx="2092800" cy="1796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4225" y="2463440"/>
            <a:ext cx="1878900" cy="181601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57"/>
          <p:cNvSpPr txBox="1"/>
          <p:nvPr/>
        </p:nvSpPr>
        <p:spPr>
          <a:xfrm>
            <a:off x="5875275" y="4367775"/>
            <a:ext cx="192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02124"/>
                </a:solidFill>
                <a:highlight>
                  <a:srgbClr val="FFFFFF"/>
                </a:highlight>
              </a:rPr>
              <a:t>시간에 따른 집단 특성 예측</a:t>
            </a:r>
            <a:endParaRPr sz="1200"/>
          </a:p>
        </p:txBody>
      </p:sp>
      <p:sp>
        <p:nvSpPr>
          <p:cNvPr id="861" name="Google Shape;861;p57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8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58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58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58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70" name="Google Shape;870;p58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871" name="Google Shape;871;p58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872" name="Google Shape;87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175" y="1186675"/>
            <a:ext cx="4562475" cy="24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58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59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59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59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9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882" name="Google Shape;882;p59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883" name="Google Shape;883;p59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884" name="Google Shape;884;p59"/>
          <p:cNvSpPr txBox="1"/>
          <p:nvPr/>
        </p:nvSpPr>
        <p:spPr>
          <a:xfrm>
            <a:off x="149225" y="310575"/>
            <a:ext cx="404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Deep Learning</a:t>
            </a:r>
            <a:endParaRPr sz="3000"/>
          </a:p>
        </p:txBody>
      </p:sp>
      <p:sp>
        <p:nvSpPr>
          <p:cNvPr id="885" name="Google Shape;885;p59"/>
          <p:cNvSpPr txBox="1"/>
          <p:nvPr/>
        </p:nvSpPr>
        <p:spPr>
          <a:xfrm>
            <a:off x="357850" y="957075"/>
            <a:ext cx="861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333333"/>
                </a:solidFill>
                <a:highlight>
                  <a:srgbClr val="FFFFFF"/>
                </a:highlight>
              </a:rPr>
              <a:t>↳  </a:t>
            </a:r>
            <a:r>
              <a:rPr lang="ko">
                <a:solidFill>
                  <a:srgbClr val="202122"/>
                </a:solidFill>
                <a:highlight>
                  <a:srgbClr val="FFFFFF"/>
                </a:highlight>
              </a:rPr>
              <a:t>다량의 데이터나 복잡한 자료들 속에서 핵심적인 내용 또는 기능을 요약하는 작업을 시도하는 알고리즘의 집합</a:t>
            </a:r>
            <a:endParaRPr/>
          </a:p>
        </p:txBody>
      </p:sp>
      <p:cxnSp>
        <p:nvCxnSpPr>
          <p:cNvPr id="886" name="Google Shape;886;p59"/>
          <p:cNvCxnSpPr/>
          <p:nvPr/>
        </p:nvCxnSpPr>
        <p:spPr>
          <a:xfrm>
            <a:off x="0" y="1811725"/>
            <a:ext cx="9134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7" name="Google Shape;887;p59"/>
          <p:cNvCxnSpPr/>
          <p:nvPr/>
        </p:nvCxnSpPr>
        <p:spPr>
          <a:xfrm>
            <a:off x="4515100" y="1822750"/>
            <a:ext cx="0" cy="29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8" name="Google Shape;888;p59"/>
          <p:cNvSpPr txBox="1"/>
          <p:nvPr/>
        </p:nvSpPr>
        <p:spPr>
          <a:xfrm>
            <a:off x="670325" y="1904288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</a:rPr>
              <a:t>Survival Data Deep Learning  </a:t>
            </a:r>
            <a:endParaRPr sz="1700"/>
          </a:p>
        </p:txBody>
      </p:sp>
      <p:sp>
        <p:nvSpPr>
          <p:cNvPr id="889" name="Google Shape;889;p59"/>
          <p:cNvSpPr txBox="1"/>
          <p:nvPr/>
        </p:nvSpPr>
        <p:spPr>
          <a:xfrm>
            <a:off x="4572000" y="1904300"/>
            <a:ext cx="456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</a:rPr>
              <a:t>Data visualization and interpretable learning</a:t>
            </a:r>
            <a:endParaRPr sz="1700"/>
          </a:p>
        </p:txBody>
      </p:sp>
      <p:pic>
        <p:nvPicPr>
          <p:cNvPr id="890" name="Google Shape;89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25" y="2694098"/>
            <a:ext cx="3810899" cy="13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800" y="2840321"/>
            <a:ext cx="3791875" cy="106565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59"/>
          <p:cNvSpPr txBox="1"/>
          <p:nvPr/>
        </p:nvSpPr>
        <p:spPr>
          <a:xfrm>
            <a:off x="455375" y="4215575"/>
            <a:ext cx="342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5156"/>
                </a:solidFill>
                <a:highlight>
                  <a:srgbClr val="FFFFFF"/>
                </a:highlight>
              </a:rPr>
              <a:t>딥러닝 방법을 통해 생존분석을 다양한 방법으로 구현</a:t>
            </a:r>
            <a:endParaRPr sz="1200"/>
          </a:p>
        </p:txBody>
      </p:sp>
      <p:sp>
        <p:nvSpPr>
          <p:cNvPr id="893" name="Google Shape;893;p59"/>
          <p:cNvSpPr txBox="1"/>
          <p:nvPr/>
        </p:nvSpPr>
        <p:spPr>
          <a:xfrm>
            <a:off x="5144925" y="4215575"/>
            <a:ext cx="3851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4D5156"/>
                </a:solidFill>
                <a:highlight>
                  <a:srgbClr val="FFFFFF"/>
                </a:highlight>
              </a:rPr>
              <a:t>딥러닝 방법을 통한 데이터 시각화 및 이해 가능한 결과 도출 </a:t>
            </a:r>
            <a:endParaRPr sz="1200"/>
          </a:p>
        </p:txBody>
      </p:sp>
      <p:sp>
        <p:nvSpPr>
          <p:cNvPr id="894" name="Google Shape;894;p59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60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60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60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60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03" name="Google Shape;903;p60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904" name="Google Shape;904;p60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905" name="Google Shape;90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25" y="1262575"/>
            <a:ext cx="4310325" cy="22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3950" y="1094963"/>
            <a:ext cx="2429700" cy="2634375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60"/>
          <p:cNvSpPr/>
          <p:nvPr/>
        </p:nvSpPr>
        <p:spPr>
          <a:xfrm>
            <a:off x="3731800" y="2441300"/>
            <a:ext cx="1056900" cy="9318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60"/>
          <p:cNvSpPr/>
          <p:nvPr/>
        </p:nvSpPr>
        <p:spPr>
          <a:xfrm>
            <a:off x="5286700" y="1000350"/>
            <a:ext cx="3304200" cy="2913300"/>
          </a:xfrm>
          <a:prstGeom prst="ellipse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60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61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61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61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61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18" name="Google Shape;918;p61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919" name="Google Shape;919;p61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920" name="Google Shape;920;p61"/>
          <p:cNvSpPr txBox="1"/>
          <p:nvPr/>
        </p:nvSpPr>
        <p:spPr>
          <a:xfrm>
            <a:off x="329375" y="2136050"/>
            <a:ext cx="328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Domain Research</a:t>
            </a:r>
            <a:endParaRPr sz="3000"/>
          </a:p>
        </p:txBody>
      </p:sp>
      <p:sp>
        <p:nvSpPr>
          <p:cNvPr id="921" name="Google Shape;921;p61"/>
          <p:cNvSpPr txBox="1"/>
          <p:nvPr/>
        </p:nvSpPr>
        <p:spPr>
          <a:xfrm>
            <a:off x="528575" y="2882775"/>
            <a:ext cx="142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333333"/>
                </a:solidFill>
                <a:highlight>
                  <a:srgbClr val="FFFFFF"/>
                </a:highlight>
                <a:latin typeface="Gulim"/>
                <a:ea typeface="Gulim"/>
                <a:cs typeface="Gulim"/>
                <a:sym typeface="Gulim"/>
              </a:rPr>
              <a:t>↳  </a:t>
            </a:r>
            <a:r>
              <a:rPr lang="ko"/>
              <a:t>연구 분야 </a:t>
            </a:r>
            <a:endParaRPr/>
          </a:p>
        </p:txBody>
      </p:sp>
      <p:pic>
        <p:nvPicPr>
          <p:cNvPr id="922" name="Google Shape;9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125" y="789025"/>
            <a:ext cx="3628451" cy="34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61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109" name="Google Shape;109;p17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0" y="0"/>
            <a:ext cx="5599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3C78D8"/>
                </a:solidFill>
              </a:rPr>
              <a:t>Markov Model - Stratified model - HBV</a:t>
            </a:r>
            <a:endParaRPr sz="2500">
              <a:solidFill>
                <a:srgbClr val="3C78D8"/>
              </a:solidFill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75" y="1408400"/>
            <a:ext cx="4285845" cy="205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40725"/>
            <a:ext cx="4329697" cy="20518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1979025" y="992900"/>
            <a:ext cx="70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Male</a:t>
            </a:r>
            <a:endParaRPr sz="1500"/>
          </a:p>
        </p:txBody>
      </p:sp>
      <p:sp>
        <p:nvSpPr>
          <p:cNvPr id="115" name="Google Shape;115;p17"/>
          <p:cNvSpPr txBox="1"/>
          <p:nvPr/>
        </p:nvSpPr>
        <p:spPr>
          <a:xfrm>
            <a:off x="6344725" y="944675"/>
            <a:ext cx="91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Female</a:t>
            </a:r>
            <a:endParaRPr sz="1500"/>
          </a:p>
        </p:txBody>
      </p:sp>
      <p:cxnSp>
        <p:nvCxnSpPr>
          <p:cNvPr id="116" name="Google Shape;116;p17"/>
          <p:cNvCxnSpPr/>
          <p:nvPr/>
        </p:nvCxnSpPr>
        <p:spPr>
          <a:xfrm flipH="1" rot="10800000">
            <a:off x="2571800" y="1541375"/>
            <a:ext cx="328200" cy="5379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7"/>
          <p:cNvCxnSpPr/>
          <p:nvPr/>
        </p:nvCxnSpPr>
        <p:spPr>
          <a:xfrm flipH="1" rot="10800000">
            <a:off x="1283300" y="2252413"/>
            <a:ext cx="328200" cy="5379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7"/>
          <p:cNvCxnSpPr/>
          <p:nvPr/>
        </p:nvCxnSpPr>
        <p:spPr>
          <a:xfrm flipH="1" rot="10800000">
            <a:off x="5604213" y="2057713"/>
            <a:ext cx="314700" cy="9273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" name="Google Shape;119;p17"/>
          <p:cNvCxnSpPr/>
          <p:nvPr/>
        </p:nvCxnSpPr>
        <p:spPr>
          <a:xfrm flipH="1" rot="10800000">
            <a:off x="6943525" y="1486638"/>
            <a:ext cx="314700" cy="9273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7"/>
          <p:cNvSpPr/>
          <p:nvPr/>
        </p:nvSpPr>
        <p:spPr>
          <a:xfrm>
            <a:off x="3517800" y="1896900"/>
            <a:ext cx="403800" cy="131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7956450" y="1913400"/>
            <a:ext cx="403800" cy="1316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62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62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62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62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32" name="Google Shape;932;p62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933" name="Google Shape;933;p62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934" name="Google Shape;934;p62"/>
          <p:cNvSpPr txBox="1"/>
          <p:nvPr/>
        </p:nvSpPr>
        <p:spPr>
          <a:xfrm>
            <a:off x="149225" y="310575"/>
            <a:ext cx="404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/>
              <a:t>Cancer Surveillance</a:t>
            </a:r>
            <a:endParaRPr sz="3000"/>
          </a:p>
        </p:txBody>
      </p:sp>
      <p:cxnSp>
        <p:nvCxnSpPr>
          <p:cNvPr id="935" name="Google Shape;935;p62"/>
          <p:cNvCxnSpPr/>
          <p:nvPr/>
        </p:nvCxnSpPr>
        <p:spPr>
          <a:xfrm>
            <a:off x="0" y="1811725"/>
            <a:ext cx="9134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6" name="Google Shape;936;p62"/>
          <p:cNvCxnSpPr/>
          <p:nvPr/>
        </p:nvCxnSpPr>
        <p:spPr>
          <a:xfrm>
            <a:off x="3040800" y="1822750"/>
            <a:ext cx="0" cy="29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7" name="Google Shape;937;p62"/>
          <p:cNvSpPr txBox="1"/>
          <p:nvPr/>
        </p:nvSpPr>
        <p:spPr>
          <a:xfrm>
            <a:off x="357850" y="957075"/>
            <a:ext cx="861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333333"/>
                </a:solidFill>
                <a:highlight>
                  <a:srgbClr val="FFFFFF"/>
                </a:highlight>
              </a:rPr>
              <a:t>↳  </a:t>
            </a:r>
            <a:r>
              <a:rPr lang="ko" sz="1500">
                <a:solidFill>
                  <a:schemeClr val="dk1"/>
                </a:solidFill>
                <a:highlight>
                  <a:srgbClr val="FDFDFD"/>
                </a:highlight>
              </a:rPr>
              <a:t>새로운 암 환자, 질병의 정도, 선별 검사, 치료, 생존 및 암 사망에 대한 정보를 지속적으로, 시기적절하고 체계적으로 수집하고 분석</a:t>
            </a:r>
            <a:endParaRPr sz="1500"/>
          </a:p>
        </p:txBody>
      </p:sp>
      <p:cxnSp>
        <p:nvCxnSpPr>
          <p:cNvPr id="938" name="Google Shape;938;p62"/>
          <p:cNvCxnSpPr/>
          <p:nvPr/>
        </p:nvCxnSpPr>
        <p:spPr>
          <a:xfrm>
            <a:off x="6081600" y="1824563"/>
            <a:ext cx="0" cy="29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62"/>
          <p:cNvSpPr txBox="1"/>
          <p:nvPr/>
        </p:nvSpPr>
        <p:spPr>
          <a:xfrm>
            <a:off x="40800" y="1886063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</a:rPr>
              <a:t>Cancer Statistics</a:t>
            </a:r>
            <a:endParaRPr sz="1700"/>
          </a:p>
        </p:txBody>
      </p:sp>
      <p:sp>
        <p:nvSpPr>
          <p:cNvPr id="940" name="Google Shape;940;p62"/>
          <p:cNvSpPr txBox="1"/>
          <p:nvPr/>
        </p:nvSpPr>
        <p:spPr>
          <a:xfrm>
            <a:off x="3061200" y="1886063"/>
            <a:ext cx="3000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</a:rPr>
              <a:t>Population-based cancer surveillance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941" name="Google Shape;941;p62"/>
          <p:cNvSpPr txBox="1"/>
          <p:nvPr/>
        </p:nvSpPr>
        <p:spPr>
          <a:xfrm>
            <a:off x="6102000" y="1886063"/>
            <a:ext cx="3000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</a:rPr>
              <a:t>Monitoring current cancer burden and Projection into the future</a:t>
            </a:r>
            <a:endParaRPr sz="1700"/>
          </a:p>
        </p:txBody>
      </p:sp>
      <p:sp>
        <p:nvSpPr>
          <p:cNvPr id="942" name="Google Shape;942;p62"/>
          <p:cNvSpPr txBox="1"/>
          <p:nvPr/>
        </p:nvSpPr>
        <p:spPr>
          <a:xfrm>
            <a:off x="40800" y="31113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02124"/>
                </a:solidFill>
                <a:highlight>
                  <a:srgbClr val="FFFFFF"/>
                </a:highlight>
              </a:rPr>
              <a:t>전국민을 대상으로 </a:t>
            </a:r>
            <a:r>
              <a:rPr b="1" lang="ko" sz="1200">
                <a:solidFill>
                  <a:srgbClr val="202124"/>
                </a:solidFill>
              </a:rPr>
              <a:t>암</a:t>
            </a:r>
            <a:r>
              <a:rPr lang="ko" sz="1200">
                <a:solidFill>
                  <a:srgbClr val="202124"/>
                </a:solidFill>
                <a:highlight>
                  <a:srgbClr val="FFFFFF"/>
                </a:highlight>
              </a:rPr>
              <a:t>발생자에 대한 자료를 수집하고 관리하여 산출하는 보고</a:t>
            </a:r>
            <a:r>
              <a:rPr b="1" lang="ko" sz="1200">
                <a:solidFill>
                  <a:srgbClr val="202124"/>
                </a:solidFill>
              </a:rPr>
              <a:t>통계</a:t>
            </a:r>
            <a:endParaRPr/>
          </a:p>
        </p:txBody>
      </p:sp>
      <p:sp>
        <p:nvSpPr>
          <p:cNvPr id="943" name="Google Shape;943;p62"/>
          <p:cNvSpPr txBox="1"/>
          <p:nvPr/>
        </p:nvSpPr>
        <p:spPr>
          <a:xfrm>
            <a:off x="3061200" y="301895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DFDFD"/>
                </a:highlight>
              </a:rPr>
              <a:t>인구 기반 등록부에서 수집한 암 통계를 사용하여 특정 직업, 지역사회, 인종, 연령 및 기타 인구통계 그룹 간의 암 환자 분포 확인</a:t>
            </a:r>
            <a:endParaRPr sz="1200"/>
          </a:p>
        </p:txBody>
      </p:sp>
      <p:sp>
        <p:nvSpPr>
          <p:cNvPr id="944" name="Google Shape;944;p62"/>
          <p:cNvSpPr txBox="1"/>
          <p:nvPr/>
        </p:nvSpPr>
        <p:spPr>
          <a:xfrm>
            <a:off x="7235300" y="3203750"/>
            <a:ext cx="111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DFDFD"/>
                </a:highlight>
              </a:rPr>
              <a:t>암환자 예측</a:t>
            </a:r>
            <a:endParaRPr sz="1200"/>
          </a:p>
        </p:txBody>
      </p:sp>
      <p:sp>
        <p:nvSpPr>
          <p:cNvPr id="945" name="Google Shape;945;p62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63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63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63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63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54" name="Google Shape;954;p63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955" name="Google Shape;955;p63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cxnSp>
        <p:nvCxnSpPr>
          <p:cNvPr id="956" name="Google Shape;956;p63"/>
          <p:cNvCxnSpPr/>
          <p:nvPr/>
        </p:nvCxnSpPr>
        <p:spPr>
          <a:xfrm>
            <a:off x="4282525" y="851400"/>
            <a:ext cx="0" cy="297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57" name="Google Shape;95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355" y="851400"/>
            <a:ext cx="3484168" cy="29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025" y="913923"/>
            <a:ext cx="3149472" cy="29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63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64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64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64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64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68" name="Google Shape;968;p64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969" name="Google Shape;969;p64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970" name="Google Shape;970;p64"/>
          <p:cNvSpPr txBox="1"/>
          <p:nvPr/>
        </p:nvSpPr>
        <p:spPr>
          <a:xfrm>
            <a:off x="149225" y="310575"/>
            <a:ext cx="633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</a:rPr>
              <a:t>Cancer Survival and Survivorship</a:t>
            </a:r>
            <a:endParaRPr sz="3000"/>
          </a:p>
        </p:txBody>
      </p:sp>
      <p:sp>
        <p:nvSpPr>
          <p:cNvPr id="971" name="Google Shape;971;p64"/>
          <p:cNvSpPr txBox="1"/>
          <p:nvPr/>
        </p:nvSpPr>
        <p:spPr>
          <a:xfrm>
            <a:off x="357850" y="957075"/>
            <a:ext cx="861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333333"/>
                </a:solidFill>
                <a:highlight>
                  <a:srgbClr val="FFFFFF"/>
                </a:highlight>
              </a:rPr>
              <a:t>↳  </a:t>
            </a:r>
            <a:r>
              <a:rPr lang="ko" sz="135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암 환자들이 생존하는 방법, 경쟁 사망률, 건강한 삶을 위한 노력, 삶의 질을 향상시키기 위한 노력 연구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cxnSp>
        <p:nvCxnSpPr>
          <p:cNvPr id="972" name="Google Shape;972;p64"/>
          <p:cNvCxnSpPr/>
          <p:nvPr/>
        </p:nvCxnSpPr>
        <p:spPr>
          <a:xfrm>
            <a:off x="0" y="1811725"/>
            <a:ext cx="9134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64"/>
          <p:cNvCxnSpPr/>
          <p:nvPr/>
        </p:nvCxnSpPr>
        <p:spPr>
          <a:xfrm>
            <a:off x="3040800" y="1822750"/>
            <a:ext cx="0" cy="29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4" name="Google Shape;974;p64"/>
          <p:cNvCxnSpPr/>
          <p:nvPr/>
        </p:nvCxnSpPr>
        <p:spPr>
          <a:xfrm>
            <a:off x="6081600" y="1824563"/>
            <a:ext cx="0" cy="29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5" name="Google Shape;975;p64"/>
          <p:cNvSpPr txBox="1"/>
          <p:nvPr/>
        </p:nvSpPr>
        <p:spPr>
          <a:xfrm>
            <a:off x="40800" y="1886063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Survival, Recurrence, Cure,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Competing risks </a:t>
            </a:r>
            <a:endParaRPr sz="1700"/>
          </a:p>
        </p:txBody>
      </p:sp>
      <p:sp>
        <p:nvSpPr>
          <p:cNvPr id="976" name="Google Shape;976;p64"/>
          <p:cNvSpPr txBox="1"/>
          <p:nvPr/>
        </p:nvSpPr>
        <p:spPr>
          <a:xfrm>
            <a:off x="3061200" y="188606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Health status, Comorbidity, Frailty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977" name="Google Shape;977;p64"/>
          <p:cNvSpPr txBox="1"/>
          <p:nvPr/>
        </p:nvSpPr>
        <p:spPr>
          <a:xfrm>
            <a:off x="6102000" y="188606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Quality of life/ Patient-reported outcome</a:t>
            </a:r>
            <a:endParaRPr sz="1700"/>
          </a:p>
        </p:txBody>
      </p:sp>
      <p:sp>
        <p:nvSpPr>
          <p:cNvPr id="978" name="Google Shape;978;p64"/>
          <p:cNvSpPr txBox="1"/>
          <p:nvPr/>
        </p:nvSpPr>
        <p:spPr>
          <a:xfrm>
            <a:off x="6144000" y="4201763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환자의 관점에서 증상, 기능상태, 건강관련 삶의 질 등을 측정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979" name="Google Shape;97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950" y="2260874"/>
            <a:ext cx="2712500" cy="2115389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64"/>
          <p:cNvSpPr txBox="1"/>
          <p:nvPr/>
        </p:nvSpPr>
        <p:spPr>
          <a:xfrm>
            <a:off x="3061200" y="441436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암환자의 건강상태, 동반질환을 통한 생존 예측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981" name="Google Shape;98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0788" y="2430613"/>
            <a:ext cx="1662426" cy="1595925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64"/>
          <p:cNvSpPr txBox="1"/>
          <p:nvPr/>
        </p:nvSpPr>
        <p:spPr>
          <a:xfrm>
            <a:off x="20400" y="4098213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암환자의 생존률, 암의 재발과 같은 복합적인 요인에 대한 연구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83" name="Google Shape;983;p64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65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65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65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65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992" name="Google Shape;992;p65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993" name="Google Shape;993;p65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994" name="Google Shape;99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00" y="697600"/>
            <a:ext cx="3790701" cy="374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350" y="943225"/>
            <a:ext cx="3572876" cy="3432501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5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66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66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66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66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05" name="Google Shape;1005;p66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1006" name="Google Shape;1006;p66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1007" name="Google Shape;1007;p66"/>
          <p:cNvSpPr txBox="1"/>
          <p:nvPr/>
        </p:nvSpPr>
        <p:spPr>
          <a:xfrm>
            <a:off x="149225" y="310575"/>
            <a:ext cx="633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solidFill>
                  <a:schemeClr val="dk1"/>
                </a:solidFill>
              </a:rPr>
              <a:t>Aging Research</a:t>
            </a:r>
            <a:endParaRPr sz="3000"/>
          </a:p>
        </p:txBody>
      </p:sp>
      <p:sp>
        <p:nvSpPr>
          <p:cNvPr id="1008" name="Google Shape;1008;p66"/>
          <p:cNvSpPr txBox="1"/>
          <p:nvPr/>
        </p:nvSpPr>
        <p:spPr>
          <a:xfrm>
            <a:off x="357850" y="957075"/>
            <a:ext cx="861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333333"/>
                </a:solidFill>
                <a:highlight>
                  <a:srgbClr val="FFFFFF"/>
                </a:highlight>
              </a:rPr>
              <a:t>↳  </a:t>
            </a:r>
            <a:r>
              <a:rPr lang="ko">
                <a:solidFill>
                  <a:schemeClr val="dk1"/>
                </a:solidFill>
                <a:highlight>
                  <a:srgbClr val="FDFDFD"/>
                </a:highlight>
              </a:rPr>
              <a:t>급속하게 고령화되는 인구와 그것이 암에 미치는 영향 연구, 고령 암 환자의 건강과 생존 특징 확인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cxnSp>
        <p:nvCxnSpPr>
          <p:cNvPr id="1009" name="Google Shape;1009;p66"/>
          <p:cNvCxnSpPr/>
          <p:nvPr/>
        </p:nvCxnSpPr>
        <p:spPr>
          <a:xfrm>
            <a:off x="0" y="1811725"/>
            <a:ext cx="9134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0" name="Google Shape;1010;p66"/>
          <p:cNvCxnSpPr/>
          <p:nvPr/>
        </p:nvCxnSpPr>
        <p:spPr>
          <a:xfrm>
            <a:off x="3040800" y="1822750"/>
            <a:ext cx="0" cy="29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1" name="Google Shape;1011;p66"/>
          <p:cNvCxnSpPr/>
          <p:nvPr/>
        </p:nvCxnSpPr>
        <p:spPr>
          <a:xfrm>
            <a:off x="6081600" y="1824563"/>
            <a:ext cx="0" cy="298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2" name="Google Shape;1012;p66"/>
          <p:cNvSpPr txBox="1"/>
          <p:nvPr/>
        </p:nvSpPr>
        <p:spPr>
          <a:xfrm>
            <a:off x="40800" y="1886063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Population Aging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(고령화)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13" name="Google Shape;1013;p66"/>
          <p:cNvSpPr txBox="1"/>
          <p:nvPr/>
        </p:nvSpPr>
        <p:spPr>
          <a:xfrm>
            <a:off x="3061200" y="1886063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Human aging and cancer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014" name="Google Shape;1014;p66"/>
          <p:cNvSpPr txBox="1"/>
          <p:nvPr/>
        </p:nvSpPr>
        <p:spPr>
          <a:xfrm>
            <a:off x="6102000" y="1886063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Geriatric oncology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(노인 종양학)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15" name="Google Shape;1015;p66"/>
          <p:cNvSpPr txBox="1"/>
          <p:nvPr/>
        </p:nvSpPr>
        <p:spPr>
          <a:xfrm>
            <a:off x="656950" y="3041513"/>
            <a:ext cx="186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02124"/>
                </a:solidFill>
                <a:highlight>
                  <a:srgbClr val="FFFFFF"/>
                </a:highlight>
              </a:rPr>
              <a:t>인구 집단의 고령화에 대해 사회적요인에 대한 연구</a:t>
            </a:r>
            <a:endParaRPr/>
          </a:p>
        </p:txBody>
      </p:sp>
      <p:sp>
        <p:nvSpPr>
          <p:cNvPr id="1016" name="Google Shape;1016;p66"/>
          <p:cNvSpPr txBox="1"/>
          <p:nvPr/>
        </p:nvSpPr>
        <p:spPr>
          <a:xfrm>
            <a:off x="3466750" y="3132100"/>
            <a:ext cx="239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DFDFD"/>
                </a:highlight>
              </a:rPr>
              <a:t>노화에 따른 암 발생에 대한 연구</a:t>
            </a:r>
            <a:endParaRPr sz="1200"/>
          </a:p>
        </p:txBody>
      </p:sp>
      <p:sp>
        <p:nvSpPr>
          <p:cNvPr id="1017" name="Google Shape;1017;p66"/>
          <p:cNvSpPr txBox="1"/>
          <p:nvPr/>
        </p:nvSpPr>
        <p:spPr>
          <a:xfrm>
            <a:off x="6298850" y="3079725"/>
            <a:ext cx="2808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노년기의 암 질환을 바탕으로 노인 환자의 특성 연구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18" name="Google Shape;1018;p66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7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67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7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7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27" name="Google Shape;1027;p67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1028" name="Google Shape;1028;p67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1029" name="Google Shape;102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1401"/>
            <a:ext cx="4180501" cy="2663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0" name="Google Shape;1030;p67"/>
          <p:cNvGrpSpPr/>
          <p:nvPr/>
        </p:nvGrpSpPr>
        <p:grpSpPr>
          <a:xfrm>
            <a:off x="4947425" y="1021400"/>
            <a:ext cx="3908201" cy="2821325"/>
            <a:chOff x="4792375" y="1021400"/>
            <a:chExt cx="3908201" cy="2821325"/>
          </a:xfrm>
        </p:grpSpPr>
        <p:pic>
          <p:nvPicPr>
            <p:cNvPr id="1031" name="Google Shape;1031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92375" y="1293286"/>
              <a:ext cx="3908199" cy="25494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2" name="Google Shape;1032;p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91812" y="1021400"/>
              <a:ext cx="1308764" cy="114671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33" name="Google Shape;1033;p67"/>
          <p:cNvCxnSpPr/>
          <p:nvPr/>
        </p:nvCxnSpPr>
        <p:spPr>
          <a:xfrm>
            <a:off x="4477775" y="580763"/>
            <a:ext cx="0" cy="370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4" name="Google Shape;1034;p67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8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131" name="Google Shape;131;p18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0" y="0"/>
            <a:ext cx="5590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3C78D8"/>
                </a:solidFill>
              </a:rPr>
              <a:t>Markov Model - Stratified model - HCV </a:t>
            </a:r>
            <a:endParaRPr sz="2500">
              <a:solidFill>
                <a:srgbClr val="3C78D8"/>
              </a:solidFill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700" y="1599563"/>
            <a:ext cx="4171000" cy="198658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1979025" y="992900"/>
            <a:ext cx="70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Male</a:t>
            </a:r>
            <a:endParaRPr sz="1500"/>
          </a:p>
        </p:txBody>
      </p:sp>
      <p:sp>
        <p:nvSpPr>
          <p:cNvPr id="136" name="Google Shape;136;p18"/>
          <p:cNvSpPr txBox="1"/>
          <p:nvPr/>
        </p:nvSpPr>
        <p:spPr>
          <a:xfrm>
            <a:off x="6344725" y="944675"/>
            <a:ext cx="91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Female</a:t>
            </a:r>
            <a:endParaRPr sz="1500"/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224" y="1594438"/>
            <a:ext cx="4171000" cy="19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/>
          <p:nvPr/>
        </p:nvSpPr>
        <p:spPr>
          <a:xfrm>
            <a:off x="8326250" y="1599575"/>
            <a:ext cx="483300" cy="415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8"/>
          <p:cNvSpPr/>
          <p:nvPr/>
        </p:nvSpPr>
        <p:spPr>
          <a:xfrm>
            <a:off x="2277525" y="2434950"/>
            <a:ext cx="403800" cy="88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>
            <a:off x="6639125" y="2434950"/>
            <a:ext cx="403800" cy="88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>
            <a:off x="4008925" y="1599575"/>
            <a:ext cx="483300" cy="415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151" name="Google Shape;151;p19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25" y="1536775"/>
            <a:ext cx="4332874" cy="206995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/>
        </p:nvSpPr>
        <p:spPr>
          <a:xfrm>
            <a:off x="0" y="0"/>
            <a:ext cx="5918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3C78D8"/>
                </a:solidFill>
              </a:rPr>
              <a:t>Markov Model - Stratified model - Others</a:t>
            </a:r>
            <a:endParaRPr sz="2500">
              <a:solidFill>
                <a:srgbClr val="3C78D8"/>
              </a:solidFill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1979025" y="992900"/>
            <a:ext cx="702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Male</a:t>
            </a:r>
            <a:endParaRPr sz="1500"/>
          </a:p>
        </p:txBody>
      </p:sp>
      <p:sp>
        <p:nvSpPr>
          <p:cNvPr id="156" name="Google Shape;156;p19"/>
          <p:cNvSpPr txBox="1"/>
          <p:nvPr/>
        </p:nvSpPr>
        <p:spPr>
          <a:xfrm>
            <a:off x="6344725" y="944675"/>
            <a:ext cx="91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Female</a:t>
            </a:r>
            <a:endParaRPr sz="1500"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4099" y="1512575"/>
            <a:ext cx="4367501" cy="208018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/>
          <p:nvPr/>
        </p:nvSpPr>
        <p:spPr>
          <a:xfrm>
            <a:off x="3527700" y="1942500"/>
            <a:ext cx="403800" cy="140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8041925" y="1942500"/>
            <a:ext cx="403800" cy="1407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0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169" name="Google Shape;169;p20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0" y="0"/>
            <a:ext cx="4118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3C78D8"/>
                </a:solidFill>
              </a:rPr>
              <a:t>Markov Model - Sub model</a:t>
            </a:r>
            <a:endParaRPr sz="2500">
              <a:solidFill>
                <a:srgbClr val="3C78D8"/>
              </a:solidFill>
            </a:endParaRPr>
          </a:p>
        </p:txBody>
      </p:sp>
      <p:pic>
        <p:nvPicPr>
          <p:cNvPr id="172" name="Google Shape;1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575" y="930439"/>
            <a:ext cx="6422600" cy="353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 txBox="1"/>
          <p:nvPr/>
        </p:nvSpPr>
        <p:spPr>
          <a:xfrm>
            <a:off x="1435575" y="657925"/>
            <a:ext cx="477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/>
              <a:t>Model : HBV + HCV + Others + Cirrhosis + DM + FLD + ALC</a:t>
            </a:r>
            <a:endParaRPr b="1"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/>
          <p:nvPr/>
        </p:nvSpPr>
        <p:spPr>
          <a:xfrm>
            <a:off x="8" y="4825400"/>
            <a:ext cx="9144000" cy="3180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1"/>
          <p:cNvSpPr/>
          <p:nvPr/>
        </p:nvSpPr>
        <p:spPr>
          <a:xfrm>
            <a:off x="3040805" y="4825400"/>
            <a:ext cx="3040800" cy="318000"/>
          </a:xfrm>
          <a:prstGeom prst="rect">
            <a:avLst/>
          </a:prstGeom>
          <a:solidFill>
            <a:srgbClr val="6FA8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5" y="4825400"/>
            <a:ext cx="3040800" cy="3180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 txBox="1"/>
          <p:nvPr>
            <p:ph idx="12" type="sldNum"/>
          </p:nvPr>
        </p:nvSpPr>
        <p:spPr>
          <a:xfrm>
            <a:off x="8548658" y="478348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82" name="Google Shape;182;p21"/>
          <p:cNvSpPr txBox="1"/>
          <p:nvPr/>
        </p:nvSpPr>
        <p:spPr>
          <a:xfrm>
            <a:off x="7787078" y="4821775"/>
            <a:ext cx="91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NCC-GCSP</a:t>
            </a:r>
            <a:endParaRPr b="1" sz="1000"/>
          </a:p>
        </p:txBody>
      </p:sp>
      <p:sp>
        <p:nvSpPr>
          <p:cNvPr id="183" name="Google Shape;183;p21"/>
          <p:cNvSpPr txBox="1"/>
          <p:nvPr/>
        </p:nvSpPr>
        <p:spPr>
          <a:xfrm>
            <a:off x="119257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HJ. Kwon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4055126" y="4821775"/>
            <a:ext cx="1183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FFFFFF"/>
                </a:solidFill>
              </a:rPr>
              <a:t>Progress Report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185" name="Google Shape;185;p21"/>
          <p:cNvSpPr txBox="1"/>
          <p:nvPr/>
        </p:nvSpPr>
        <p:spPr>
          <a:xfrm>
            <a:off x="0" y="0"/>
            <a:ext cx="5116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rgbClr val="3C78D8"/>
                </a:solidFill>
              </a:rPr>
              <a:t>Markov Model - Sub model (Male)</a:t>
            </a:r>
            <a:endParaRPr sz="2500">
              <a:solidFill>
                <a:srgbClr val="3C78D8"/>
              </a:solidFill>
            </a:endParaRPr>
          </a:p>
        </p:txBody>
      </p:sp>
      <p:pic>
        <p:nvPicPr>
          <p:cNvPr id="186" name="Google Shape;18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338" y="597963"/>
            <a:ext cx="7213064" cy="394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